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4"/>
  </p:notesMasterIdLst>
  <p:sldIdLst>
    <p:sldId id="256" r:id="rId5"/>
    <p:sldId id="257" r:id="rId6"/>
    <p:sldId id="259" r:id="rId7"/>
    <p:sldId id="260" r:id="rId8"/>
    <p:sldId id="261" r:id="rId9"/>
    <p:sldId id="262" r:id="rId10"/>
    <p:sldId id="263" r:id="rId11"/>
    <p:sldId id="264" r:id="rId12"/>
    <p:sldId id="265" r:id="rId13"/>
    <p:sldId id="295" r:id="rId14"/>
    <p:sldId id="294" r:id="rId15"/>
    <p:sldId id="266" r:id="rId16"/>
    <p:sldId id="268" r:id="rId17"/>
    <p:sldId id="276" r:id="rId18"/>
    <p:sldId id="296" r:id="rId19"/>
    <p:sldId id="270" r:id="rId20"/>
    <p:sldId id="271" r:id="rId21"/>
    <p:sldId id="273" r:id="rId22"/>
    <p:sldId id="272" r:id="rId23"/>
    <p:sldId id="274" r:id="rId24"/>
    <p:sldId id="275" r:id="rId25"/>
    <p:sldId id="278" r:id="rId26"/>
    <p:sldId id="279" r:id="rId27"/>
    <p:sldId id="280" r:id="rId28"/>
    <p:sldId id="297" r:id="rId29"/>
    <p:sldId id="281" r:id="rId30"/>
    <p:sldId id="277" r:id="rId31"/>
    <p:sldId id="283" r:id="rId32"/>
    <p:sldId id="293" r:id="rId33"/>
  </p:sldIdLst>
  <p:sldSz cx="7772400" cy="10058400"/>
  <p:notesSz cx="7023100" cy="9309100"/>
  <p:embeddedFontLst>
    <p:embeddedFont>
      <p:font typeface="Aharoni" panose="02010803020104030203" pitchFamily="2" charset="-79"/>
      <p:bold r:id="rId35"/>
    </p:embeddedFont>
    <p:embeddedFont>
      <p:font typeface="Amatic SC" panose="00000500000000000000" pitchFamily="2" charset="-79"/>
      <p:regular r:id="rId36"/>
      <p:bold r:id="rId37"/>
    </p:embeddedFont>
    <p:embeddedFont>
      <p:font typeface="Cambria" panose="02040503050406030204" pitchFamily="18" charset="0"/>
      <p:regular r:id="rId38"/>
      <p:bold r:id="rId39"/>
      <p:italic r:id="rId40"/>
      <p:boldItalic r:id="rId41"/>
    </p:embeddedFont>
    <p:embeddedFont>
      <p:font typeface="Oswald" panose="00000500000000000000" pitchFamily="2" charset="0"/>
      <p:regular r:id="rId42"/>
      <p:bold r:id="rId43"/>
    </p:embeddedFont>
    <p:embeddedFont>
      <p:font typeface="Source Code Pro" panose="020B0509030403020204" pitchFamily="49"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5BCFCC-3145-474F-B425-0D240A9E1C36}">
  <a:tblStyle styleId="{435BCFCC-3145-474F-B425-0D240A9E1C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45" autoAdjust="0"/>
    <p:restoredTop sz="84937" autoAdjust="0"/>
  </p:normalViewPr>
  <p:slideViewPr>
    <p:cSldViewPr snapToGrid="0">
      <p:cViewPr varScale="1">
        <p:scale>
          <a:sx n="71" d="100"/>
          <a:sy n="71" d="100"/>
        </p:scale>
        <p:origin x="2174" y="53"/>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ADB13F7F-B749-DA5A-A2D5-4207274D1504}"/>
            </a:ext>
          </a:extLst>
        </p:cNvPr>
        <p:cNvGrpSpPr/>
        <p:nvPr/>
      </p:nvGrpSpPr>
      <p:grpSpPr>
        <a:xfrm>
          <a:off x="0" y="0"/>
          <a:ext cx="0" cy="0"/>
          <a:chOff x="0" y="0"/>
          <a:chExt cx="0" cy="0"/>
        </a:xfrm>
      </p:grpSpPr>
      <p:sp>
        <p:nvSpPr>
          <p:cNvPr id="146" name="Google Shape;146;g59e5505fbd_0_5:notes">
            <a:extLst>
              <a:ext uri="{FF2B5EF4-FFF2-40B4-BE49-F238E27FC236}">
                <a16:creationId xmlns:a16="http://schemas.microsoft.com/office/drawing/2014/main" id="{EC4CFE98-31BD-8F09-3258-1F5FD495BD00}"/>
              </a:ext>
            </a:extLst>
          </p:cNvPr>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9e5505fbd_0_5:notes">
            <a:extLst>
              <a:ext uri="{FF2B5EF4-FFF2-40B4-BE49-F238E27FC236}">
                <a16:creationId xmlns:a16="http://schemas.microsoft.com/office/drawing/2014/main" id="{49619D34-0B42-CA56-6CCC-878919BC2E36}"/>
              </a:ext>
            </a:extLst>
          </p:cNvPr>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94971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a:extLst>
            <a:ext uri="{FF2B5EF4-FFF2-40B4-BE49-F238E27FC236}">
              <a16:creationId xmlns:a16="http://schemas.microsoft.com/office/drawing/2014/main" id="{37646AFF-7B11-399F-361E-7BBA29DE0F78}"/>
            </a:ext>
          </a:extLst>
        </p:cNvPr>
        <p:cNvGrpSpPr/>
        <p:nvPr/>
      </p:nvGrpSpPr>
      <p:grpSpPr>
        <a:xfrm>
          <a:off x="0" y="0"/>
          <a:ext cx="0" cy="0"/>
          <a:chOff x="0" y="0"/>
          <a:chExt cx="0" cy="0"/>
        </a:xfrm>
      </p:grpSpPr>
      <p:sp>
        <p:nvSpPr>
          <p:cNvPr id="353" name="Google Shape;353;ge6702b486e_0_6:notes">
            <a:extLst>
              <a:ext uri="{FF2B5EF4-FFF2-40B4-BE49-F238E27FC236}">
                <a16:creationId xmlns:a16="http://schemas.microsoft.com/office/drawing/2014/main" id="{795E1B8B-50EA-5992-969F-49E7B997EE63}"/>
              </a:ext>
            </a:extLst>
          </p:cNvPr>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e6702b486e_0_6:notes">
            <a:extLst>
              <a:ext uri="{FF2B5EF4-FFF2-40B4-BE49-F238E27FC236}">
                <a16:creationId xmlns:a16="http://schemas.microsoft.com/office/drawing/2014/main" id="{1350DBE8-F1E2-A683-D2A6-12039D29B7C8}"/>
              </a:ext>
            </a:extLst>
          </p:cNvPr>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778439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9e5505fbd_0_9: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9e5505fbd_0_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9e5505fbd_0_29: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9e5505fbd_0_2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a0bcc88ff_1_45: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a0bcc88ff_1_4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8BC6D642-9004-353A-2D5D-A8124FBBC7F3}"/>
            </a:ext>
          </a:extLst>
        </p:cNvPr>
        <p:cNvGrpSpPr/>
        <p:nvPr/>
      </p:nvGrpSpPr>
      <p:grpSpPr>
        <a:xfrm>
          <a:off x="0" y="0"/>
          <a:ext cx="0" cy="0"/>
          <a:chOff x="0" y="0"/>
          <a:chExt cx="0" cy="0"/>
        </a:xfrm>
      </p:grpSpPr>
      <p:sp>
        <p:nvSpPr>
          <p:cNvPr id="209" name="Google Shape;209;g59e5505fbd_0_58:notes">
            <a:extLst>
              <a:ext uri="{FF2B5EF4-FFF2-40B4-BE49-F238E27FC236}">
                <a16:creationId xmlns:a16="http://schemas.microsoft.com/office/drawing/2014/main" id="{A2E557E7-D399-3A98-169C-95B503182DD4}"/>
              </a:ext>
            </a:extLst>
          </p:cNvPr>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9e5505fbd_0_58:notes">
            <a:extLst>
              <a:ext uri="{FF2B5EF4-FFF2-40B4-BE49-F238E27FC236}">
                <a16:creationId xmlns:a16="http://schemas.microsoft.com/office/drawing/2014/main" id="{265906C5-2618-0F65-DD42-600C7B9B478E}"/>
              </a:ext>
            </a:extLst>
          </p:cNvPr>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65541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9e5505fbd_0_58: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9e5505fbd_0_5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9e5505fbd_0_62: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9e5505fbd_0_6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a0bcc88ff_1_4: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a0bcc88ff_1_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a0bcc88ff_0_3: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a0bcc88ff_0_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73b0e9451_0_48: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73b0e9451_0_4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a0bcc88ff_1_8: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a0bcc88ff_1_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a0bcc88ff_1_24: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a0bcc88ff_1_2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a0bcc88ff_1_57: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a0bcc88ff_1_5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a0bcc88ff_2_5: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a0bcc88ff_2_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a0bcc88ff_2_9: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a0bcc88ff_2_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a0bcc88ff_2_13: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a0bcc88ff_2_1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a0bcc88ff_1_28: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a0bcc88ff_1_2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6702b486e_0_0: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e6702b486e_0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34fd53fc6e_3_2: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34fd53fc6e_3_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73b0e9451_1_11: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73b0e9451_1_1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73b0e9451_1_15: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73b0e9451_1_1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73b0e9451_1_19: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73b0e9451_1_1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73b0e9451_2_7: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73b0e9451_2_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73b0e9451_2_11: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73b0e9451_2_1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9e5505fbd_0_1: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9e5505fbd_0_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9e5505fbd_0_5:notes"/>
          <p:cNvSpPr>
            <a:spLocks noGrp="1" noRot="1" noChangeAspect="1"/>
          </p:cNvSpPr>
          <p:nvPr>
            <p:ph type="sldImg" idx="2"/>
          </p:nvPr>
        </p:nvSpPr>
        <p:spPr>
          <a:xfrm>
            <a:off x="2163763" y="698500"/>
            <a:ext cx="2697162"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9e5505fbd_0_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7772400" cy="670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64945" y="766871"/>
            <a:ext cx="7242600" cy="526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264945" y="7607893"/>
            <a:ext cx="7242600" cy="1380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264945" y="2425427"/>
            <a:ext cx="7242600" cy="3875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264945" y="6462378"/>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382338" y="1569333"/>
            <a:ext cx="3007800" cy="6919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572684"/>
            <a:ext cx="7242600" cy="15663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264945" y="2402742"/>
            <a:ext cx="7242600" cy="6531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945" y="572684"/>
            <a:ext cx="7242600" cy="15663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264945" y="2402742"/>
            <a:ext cx="3399900" cy="653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107540" y="2402742"/>
            <a:ext cx="3399900" cy="6531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59080" y="604951"/>
            <a:ext cx="7257000" cy="14631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6713" y="1029307"/>
            <a:ext cx="4776000" cy="7999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886200" y="-49"/>
            <a:ext cx="3886200" cy="10058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4275224" y="8791200"/>
            <a:ext cx="3981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25675" y="2114738"/>
            <a:ext cx="3438300" cy="33447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25675" y="5563991"/>
            <a:ext cx="3438300" cy="2631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198575" y="1416213"/>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271575" y="8273124"/>
            <a:ext cx="5099100" cy="1170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572684"/>
            <a:ext cx="7242600" cy="1566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264945" y="2402742"/>
            <a:ext cx="7242600" cy="6531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ndersontrojans.org/pages/uploaded_files/2024-2025_Chromebook_Policy_and_Protection_Plan.pdf"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www.oklegislature.gov/cf_pdf/2025-26%20ENR/SB/SB139%20ENR.PDF"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www.ed.gov/essa?src=rn"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hyperlink" Target="https://sde.ok.gov/help-hotlines" TargetMode="External"/><Relationship Id="rId4" Type="http://schemas.openxmlformats.org/officeDocument/2006/relationships/hyperlink" Target="https://sscsok.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andersontrojans.org/page/transfer-form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55"/>
        <p:cNvGrpSpPr/>
        <p:nvPr/>
      </p:nvGrpSpPr>
      <p:grpSpPr>
        <a:xfrm>
          <a:off x="0" y="0"/>
          <a:ext cx="0" cy="0"/>
          <a:chOff x="0" y="0"/>
          <a:chExt cx="0" cy="0"/>
        </a:xfrm>
      </p:grpSpPr>
      <p:sp>
        <p:nvSpPr>
          <p:cNvPr id="57" name="Google Shape;57;p13"/>
          <p:cNvSpPr txBox="1">
            <a:spLocks noGrp="1"/>
          </p:cNvSpPr>
          <p:nvPr>
            <p:ph type="ctrTitle"/>
          </p:nvPr>
        </p:nvSpPr>
        <p:spPr>
          <a:xfrm>
            <a:off x="264957" y="-1413063"/>
            <a:ext cx="7242600" cy="591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b="0" dirty="0">
                <a:effectLst>
                  <a:outerShdw blurRad="50800" dist="50800" dir="5400000" algn="ctr" rotWithShape="0">
                    <a:schemeClr val="accent6"/>
                  </a:outerShdw>
                </a:effectLst>
                <a:latin typeface="Oswald"/>
                <a:ea typeface="Oswald"/>
                <a:cs typeface="Oswald"/>
                <a:sym typeface="Oswald"/>
              </a:rPr>
              <a:t>Anderson School</a:t>
            </a:r>
            <a:endParaRPr sz="7000" b="0" dirty="0">
              <a:effectLst>
                <a:outerShdw blurRad="50800" dist="50800" dir="5400000" algn="ctr" rotWithShape="0">
                  <a:schemeClr val="accent6"/>
                </a:outerShdw>
              </a:effectLst>
              <a:latin typeface="Oswald"/>
              <a:ea typeface="Oswald"/>
              <a:cs typeface="Oswald"/>
              <a:sym typeface="Oswald"/>
            </a:endParaRPr>
          </a:p>
          <a:p>
            <a:pPr marL="0" lvl="0" indent="0" algn="ctr" rtl="0">
              <a:spcBef>
                <a:spcPts val="0"/>
              </a:spcBef>
              <a:spcAft>
                <a:spcPts val="0"/>
              </a:spcAft>
              <a:buNone/>
            </a:pPr>
            <a:endParaRPr dirty="0"/>
          </a:p>
        </p:txBody>
      </p:sp>
      <p:sp>
        <p:nvSpPr>
          <p:cNvPr id="58" name="Google Shape;58;p13"/>
          <p:cNvSpPr txBox="1">
            <a:spLocks noGrp="1"/>
          </p:cNvSpPr>
          <p:nvPr>
            <p:ph type="subTitle" idx="1"/>
          </p:nvPr>
        </p:nvSpPr>
        <p:spPr>
          <a:xfrm>
            <a:off x="264945" y="7607893"/>
            <a:ext cx="7242600" cy="13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900" dirty="0">
                <a:latin typeface="Oswald"/>
                <a:ea typeface="Oswald"/>
                <a:cs typeface="Oswald"/>
                <a:sym typeface="Oswald"/>
              </a:rPr>
              <a:t>Student and Family Handbook</a:t>
            </a:r>
            <a:endParaRPr sz="3900" dirty="0">
              <a:latin typeface="Oswald"/>
              <a:ea typeface="Oswald"/>
              <a:cs typeface="Oswald"/>
              <a:sym typeface="Oswald"/>
            </a:endParaRPr>
          </a:p>
          <a:p>
            <a:pPr marL="0" lvl="0" indent="0" algn="ctr" rtl="0">
              <a:spcBef>
                <a:spcPts val="0"/>
              </a:spcBef>
              <a:spcAft>
                <a:spcPts val="0"/>
              </a:spcAft>
              <a:buNone/>
            </a:pPr>
            <a:r>
              <a:rPr lang="en" sz="3900" dirty="0">
                <a:latin typeface="Oswald"/>
                <a:ea typeface="Oswald"/>
                <a:cs typeface="Oswald"/>
                <a:sym typeface="Oswald"/>
              </a:rPr>
              <a:t>2025-2026</a:t>
            </a:r>
            <a:endParaRPr sz="3900" dirty="0">
              <a:latin typeface="Oswald"/>
              <a:ea typeface="Oswald"/>
              <a:cs typeface="Oswald"/>
              <a:sym typeface="Oswald"/>
            </a:endParaRPr>
          </a:p>
        </p:txBody>
      </p:sp>
      <p:pic>
        <p:nvPicPr>
          <p:cNvPr id="3" name="Picture 2" descr="A gold logo with a sword and shield">
            <a:extLst>
              <a:ext uri="{FF2B5EF4-FFF2-40B4-BE49-F238E27FC236}">
                <a16:creationId xmlns:a16="http://schemas.microsoft.com/office/drawing/2014/main" id="{832F63D7-F214-C626-467F-6CC44CE26275}"/>
              </a:ext>
            </a:extLst>
          </p:cNvPr>
          <p:cNvPicPr>
            <a:picLocks noChangeAspect="1"/>
          </p:cNvPicPr>
          <p:nvPr/>
        </p:nvPicPr>
        <p:blipFill>
          <a:blip r:embed="rId3"/>
          <a:stretch>
            <a:fillRect/>
          </a:stretch>
        </p:blipFill>
        <p:spPr>
          <a:xfrm>
            <a:off x="1422303" y="1305260"/>
            <a:ext cx="4927794" cy="4927794"/>
          </a:xfrm>
          <a:prstGeom prst="rect">
            <a:avLst/>
          </a:prstGeom>
        </p:spPr>
      </p:pic>
      <p:sp>
        <p:nvSpPr>
          <p:cNvPr id="4" name="TextBox 3">
            <a:extLst>
              <a:ext uri="{FF2B5EF4-FFF2-40B4-BE49-F238E27FC236}">
                <a16:creationId xmlns:a16="http://schemas.microsoft.com/office/drawing/2014/main" id="{5E4F6648-6EBE-9CAC-8408-8F43FFEC91AB}"/>
              </a:ext>
            </a:extLst>
          </p:cNvPr>
          <p:cNvSpPr txBox="1"/>
          <p:nvPr/>
        </p:nvSpPr>
        <p:spPr>
          <a:xfrm>
            <a:off x="1767254" y="6028952"/>
            <a:ext cx="4281854" cy="769441"/>
          </a:xfrm>
          <a:prstGeom prst="rect">
            <a:avLst/>
          </a:prstGeom>
          <a:noFill/>
        </p:spPr>
        <p:txBody>
          <a:bodyPr wrap="square" rtlCol="0">
            <a:spAutoFit/>
          </a:bodyPr>
          <a:lstStyle/>
          <a:p>
            <a:r>
              <a:rPr lang="en-US" sz="4400" dirty="0">
                <a:effectLst>
                  <a:outerShdw blurRad="50800" dist="38100" algn="l" rotWithShape="0">
                    <a:schemeClr val="accent6">
                      <a:alpha val="40000"/>
                    </a:schemeClr>
                  </a:outerShdw>
                </a:effectLst>
                <a:latin typeface="Oswald" panose="00000500000000000000" pitchFamily="2" charset="0"/>
              </a:rPr>
              <a:t>Home of the Trojans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A0E98AFD-6C47-49B9-5842-5373802253F1}"/>
            </a:ext>
          </a:extLst>
        </p:cNvPr>
        <p:cNvGrpSpPr/>
        <p:nvPr/>
      </p:nvGrpSpPr>
      <p:grpSpPr>
        <a:xfrm>
          <a:off x="0" y="0"/>
          <a:ext cx="0" cy="0"/>
          <a:chOff x="0" y="0"/>
          <a:chExt cx="0" cy="0"/>
        </a:xfrm>
      </p:grpSpPr>
      <p:sp>
        <p:nvSpPr>
          <p:cNvPr id="149" name="Google Shape;149;p22">
            <a:extLst>
              <a:ext uri="{FF2B5EF4-FFF2-40B4-BE49-F238E27FC236}">
                <a16:creationId xmlns:a16="http://schemas.microsoft.com/office/drawing/2014/main" id="{3F7A285F-095D-B1B0-5204-74BFFE31E72B}"/>
              </a:ext>
            </a:extLst>
          </p:cNvPr>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51" name="Google Shape;151;p22">
            <a:extLst>
              <a:ext uri="{FF2B5EF4-FFF2-40B4-BE49-F238E27FC236}">
                <a16:creationId xmlns:a16="http://schemas.microsoft.com/office/drawing/2014/main" id="{8D982D16-F800-0198-862E-5F7720C12107}"/>
              </a:ext>
            </a:extLst>
          </p:cNvPr>
          <p:cNvSpPr txBox="1"/>
          <p:nvPr/>
        </p:nvSpPr>
        <p:spPr>
          <a:xfrm>
            <a:off x="1314450" y="209550"/>
            <a:ext cx="4743600" cy="9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Technology</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Technology Resource Use by Students</a:t>
            </a:r>
            <a:endParaRPr dirty="0"/>
          </a:p>
        </p:txBody>
      </p:sp>
      <p:cxnSp>
        <p:nvCxnSpPr>
          <p:cNvPr id="152" name="Google Shape;152;p22">
            <a:extLst>
              <a:ext uri="{FF2B5EF4-FFF2-40B4-BE49-F238E27FC236}">
                <a16:creationId xmlns:a16="http://schemas.microsoft.com/office/drawing/2014/main" id="{8848BB84-26F4-C31B-6A19-9352DBFF4372}"/>
              </a:ext>
            </a:extLst>
          </p:cNvPr>
          <p:cNvCxnSpPr/>
          <p:nvPr/>
        </p:nvCxnSpPr>
        <p:spPr>
          <a:xfrm rot="10800000" flipH="1">
            <a:off x="1219200" y="904975"/>
            <a:ext cx="6381900" cy="5400"/>
          </a:xfrm>
          <a:prstGeom prst="straightConnector1">
            <a:avLst/>
          </a:prstGeom>
          <a:noFill/>
          <a:ln w="9525" cap="flat" cmpd="sng">
            <a:solidFill>
              <a:srgbClr val="FF0000"/>
            </a:solidFill>
            <a:prstDash val="solid"/>
            <a:round/>
            <a:headEnd type="none" w="med" len="med"/>
            <a:tailEnd type="none" w="med" len="med"/>
          </a:ln>
        </p:spPr>
      </p:cxnSp>
      <p:sp>
        <p:nvSpPr>
          <p:cNvPr id="153" name="Google Shape;153;p22">
            <a:extLst>
              <a:ext uri="{FF2B5EF4-FFF2-40B4-BE49-F238E27FC236}">
                <a16:creationId xmlns:a16="http://schemas.microsoft.com/office/drawing/2014/main" id="{3AEB912E-DB02-5F8A-4BE8-1240C6C65AF8}"/>
              </a:ext>
            </a:extLst>
          </p:cNvPr>
          <p:cNvSpPr txBox="1"/>
          <p:nvPr/>
        </p:nvSpPr>
        <p:spPr>
          <a:xfrm>
            <a:off x="552450" y="1476375"/>
            <a:ext cx="6649200" cy="78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swald"/>
              <a:ea typeface="Oswald"/>
              <a:cs typeface="Oswald"/>
              <a:sym typeface="Oswald"/>
            </a:endParaRPr>
          </a:p>
        </p:txBody>
      </p:sp>
      <p:sp>
        <p:nvSpPr>
          <p:cNvPr id="154" name="Google Shape;154;p22">
            <a:extLst>
              <a:ext uri="{FF2B5EF4-FFF2-40B4-BE49-F238E27FC236}">
                <a16:creationId xmlns:a16="http://schemas.microsoft.com/office/drawing/2014/main" id="{D7425024-C603-0511-3290-18824C14A92A}"/>
              </a:ext>
            </a:extLst>
          </p:cNvPr>
          <p:cNvSpPr txBox="1"/>
          <p:nvPr/>
        </p:nvSpPr>
        <p:spPr>
          <a:xfrm>
            <a:off x="495300" y="575175"/>
            <a:ext cx="6848400" cy="884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3744"/>
              </a:spcBef>
              <a:spcAft>
                <a:spcPts val="0"/>
              </a:spcAft>
              <a:buNone/>
            </a:pPr>
            <a:r>
              <a:rPr lang="en" sz="1200" dirty="0">
                <a:latin typeface="Oswald"/>
                <a:ea typeface="Oswald"/>
                <a:cs typeface="Oswald"/>
                <a:sym typeface="Oswald"/>
              </a:rPr>
              <a:t>Anderson Public School’s technology related resources (including hardware,software, iPads, Chromebooks, laptops, and other approved mobile devices) that are accessed by minors, and in accordance with the Children’s Internet Protection Act (federal law enacted December 2000) have implemented technology protection measures to block or filter internet access to sites and images that are inappropriate or harmful to minors. Use of instructional mobile devices that are provided by Anderson are accompanied by a Use of Technology form kept on file within the school. Anderson Public School is committed to providing safe and quality instructional opportunities for all students. The student is responsible for appropriate behavior while using technology resources. Teachers and staff monitor student activities while online for appropriateness and instructional relevance.</a:t>
            </a:r>
            <a:endParaRPr sz="1200" dirty="0">
              <a:latin typeface="Oswald"/>
              <a:ea typeface="Oswald"/>
              <a:cs typeface="Oswald"/>
              <a:sym typeface="Oswald"/>
            </a:endParaRPr>
          </a:p>
          <a:p>
            <a:pPr marL="0" marR="0" lvl="0" indent="0" algn="l" rtl="0">
              <a:lnSpc>
                <a:spcPct val="100000"/>
              </a:lnSpc>
              <a:spcBef>
                <a:spcPts val="0"/>
              </a:spcBef>
              <a:spcAft>
                <a:spcPts val="0"/>
              </a:spcAft>
              <a:buNone/>
            </a:pPr>
            <a:endParaRPr sz="1200" dirty="0">
              <a:latin typeface="Oswald"/>
              <a:ea typeface="Oswald"/>
              <a:cs typeface="Oswald"/>
              <a:sym typeface="Oswald"/>
            </a:endParaRPr>
          </a:p>
          <a:p>
            <a:pPr marL="0" marR="0" lvl="0" indent="0" algn="l" rtl="0">
              <a:lnSpc>
                <a:spcPct val="100000"/>
              </a:lnSpc>
              <a:spcBef>
                <a:spcPts val="0"/>
              </a:spcBef>
              <a:spcAft>
                <a:spcPts val="0"/>
              </a:spcAft>
              <a:buNone/>
            </a:pPr>
            <a:r>
              <a:rPr lang="en" sz="1200" dirty="0">
                <a:latin typeface="Oswald" panose="00000500000000000000" pitchFamily="2" charset="0"/>
                <a:ea typeface="Oswald"/>
                <a:cs typeface="Oswald"/>
                <a:sym typeface="Oswald"/>
              </a:rPr>
              <a:t>PreK and Kindergarten iPad Usage:</a:t>
            </a:r>
            <a:endParaRPr sz="1200" dirty="0">
              <a:latin typeface="Oswald" panose="00000500000000000000" pitchFamily="2" charset="0"/>
              <a:ea typeface="Oswald"/>
              <a:cs typeface="Oswald"/>
              <a:sym typeface="Oswald"/>
            </a:endParaRPr>
          </a:p>
          <a:p>
            <a:pPr marL="457200" lvl="0" indent="-298450">
              <a:buSzPts val="1100"/>
              <a:buFont typeface="Oswald"/>
              <a:buChar char="●"/>
            </a:pPr>
            <a:r>
              <a:rPr lang="en-US" sz="1200" dirty="0">
                <a:latin typeface="Oswald" panose="00000500000000000000" pitchFamily="2" charset="0"/>
              </a:rPr>
              <a:t>PreK and Kindergarten classrooms will be equipped with class iPads exclusively designated for in-class instructional purposes. </a:t>
            </a:r>
          </a:p>
          <a:p>
            <a:pPr marL="457200" lvl="0" indent="-298450">
              <a:buSzPts val="1100"/>
              <a:buFont typeface="Oswald"/>
              <a:buChar char="●"/>
            </a:pPr>
            <a:r>
              <a:rPr lang="en-US" sz="1200" dirty="0">
                <a:latin typeface="Oswald" panose="00000500000000000000" pitchFamily="2" charset="0"/>
              </a:rPr>
              <a:t>All iPads are designated for classroom use only and must remain within the classroom premises.</a:t>
            </a:r>
          </a:p>
          <a:p>
            <a:pPr marL="0" marR="301752" lvl="0" indent="0" algn="l" rtl="0">
              <a:lnSpc>
                <a:spcPct val="100000"/>
              </a:lnSpc>
              <a:spcBef>
                <a:spcPts val="1296"/>
              </a:spcBef>
              <a:spcAft>
                <a:spcPts val="0"/>
              </a:spcAft>
              <a:buNone/>
            </a:pPr>
            <a:r>
              <a:rPr lang="en" sz="1200" dirty="0">
                <a:latin typeface="Oswald" panose="00000500000000000000" pitchFamily="2" charset="0"/>
                <a:ea typeface="Oswald"/>
                <a:cs typeface="Oswald"/>
                <a:sym typeface="Oswald"/>
              </a:rPr>
              <a:t>Chromebook Assignment for Grades 1-8:</a:t>
            </a:r>
            <a:endParaRPr sz="1200" dirty="0">
              <a:latin typeface="Oswald" panose="00000500000000000000" pitchFamily="2" charset="0"/>
              <a:ea typeface="Oswald"/>
              <a:cs typeface="Oswald"/>
              <a:sym typeface="Oswald"/>
            </a:endParaRPr>
          </a:p>
          <a:p>
            <a:pPr marL="457200" marR="301752" lvl="0" indent="-298450">
              <a:spcBef>
                <a:spcPts val="1296"/>
              </a:spcBef>
              <a:buSzPts val="1100"/>
              <a:buFont typeface="Oswald"/>
              <a:buChar char="●"/>
            </a:pPr>
            <a:r>
              <a:rPr lang="en-US" sz="1200" dirty="0">
                <a:latin typeface="Oswald" panose="00000500000000000000" pitchFamily="2" charset="0"/>
              </a:rPr>
              <a:t>Chromebooks will be available to all students in grades 1-8 for the academic year 2025-2026. </a:t>
            </a:r>
            <a:endParaRPr sz="1200" dirty="0">
              <a:latin typeface="Oswald" panose="00000500000000000000" pitchFamily="2" charset="0"/>
              <a:ea typeface="Oswald"/>
              <a:cs typeface="Oswald"/>
              <a:sym typeface="Oswald"/>
            </a:endParaRPr>
          </a:p>
          <a:p>
            <a:pPr marL="457200" marR="301752" lvl="0" indent="-298450">
              <a:buSzPts val="1100"/>
              <a:buFont typeface="Oswald"/>
              <a:buChar char="●"/>
            </a:pPr>
            <a:r>
              <a:rPr lang="en-US" sz="1200" dirty="0">
                <a:latin typeface="Oswald" panose="00000500000000000000" pitchFamily="2" charset="0"/>
              </a:rPr>
              <a:t>Students are required to return their assigned Chromebooks to the designated cart by the conclusion of the final academic class each day. </a:t>
            </a:r>
          </a:p>
          <a:p>
            <a:pPr marL="457200" marR="301752" lvl="0" indent="-298450">
              <a:buSzPts val="1100"/>
              <a:buFont typeface="Oswald"/>
              <a:buChar char="●"/>
            </a:pPr>
            <a:r>
              <a:rPr lang="en-US" sz="1200" dirty="0">
                <a:latin typeface="Oswald" panose="00000500000000000000" pitchFamily="2" charset="0"/>
              </a:rPr>
              <a:t>In the event of an extended student absence, and upon staff discretion, a Chromebook may be temporarily borrowed overnight. </a:t>
            </a:r>
          </a:p>
          <a:p>
            <a:pPr marL="457200" marR="301752" lvl="0" indent="-298450">
              <a:buSzPts val="1100"/>
              <a:buFont typeface="Oswald"/>
              <a:buChar char="●"/>
            </a:pPr>
            <a:r>
              <a:rPr lang="en-US" sz="1200" dirty="0">
                <a:latin typeface="Oswald" panose="00000500000000000000" pitchFamily="2" charset="0"/>
              </a:rPr>
              <a:t>Prior to borrowing a Chromebook and charger, students must sign the Chromebook Check-Out Agreement along with a financially responsible parent or guardian. </a:t>
            </a:r>
            <a:r>
              <a:rPr lang="en" sz="1200" dirty="0">
                <a:latin typeface="Oswald" panose="00000500000000000000" pitchFamily="2" charset="0"/>
                <a:ea typeface="Oswald"/>
                <a:cs typeface="Oswald"/>
                <a:sym typeface="Oswald"/>
              </a:rPr>
              <a:t>Use electronic resources for commercial, personal purchasing, or illegal purposes,</a:t>
            </a:r>
            <a:endParaRPr sz="1200" dirty="0">
              <a:latin typeface="Oswald" panose="00000500000000000000" pitchFamily="2" charset="0"/>
              <a:ea typeface="Oswald"/>
              <a:cs typeface="Oswald"/>
              <a:sym typeface="Oswald"/>
            </a:endParaRPr>
          </a:p>
          <a:p>
            <a:pPr marL="457200" marR="301752" lvl="0" indent="-298450">
              <a:buSzPts val="1100"/>
              <a:buFont typeface="Oswald"/>
              <a:buChar char="●"/>
            </a:pPr>
            <a:r>
              <a:rPr lang="en-US" sz="1200" dirty="0">
                <a:latin typeface="Oswald" panose="00000500000000000000" pitchFamily="2" charset="0"/>
              </a:rPr>
              <a:t>Students and parents bear responsibility for the proper care and maintenance of the Chromebook and its charger, including any incurred damages. </a:t>
            </a:r>
          </a:p>
          <a:p>
            <a:pPr marL="457200" marR="301752" lvl="0" indent="-298450">
              <a:buSzPts val="1100"/>
              <a:buFont typeface="Oswald"/>
              <a:buChar char="●"/>
            </a:pPr>
            <a:r>
              <a:rPr lang="en-US" sz="1200" dirty="0">
                <a:latin typeface="Oswald" panose="00000500000000000000" pitchFamily="2" charset="0"/>
              </a:rPr>
              <a:t>Optional insurance coverage for each student's Chromebook is available at a fee of $30, payable in cash only. </a:t>
            </a:r>
            <a:endParaRPr lang="en" sz="1200" dirty="0">
              <a:latin typeface="Oswald" panose="00000500000000000000" pitchFamily="2" charset="0"/>
              <a:ea typeface="Oswald"/>
              <a:cs typeface="Oswald"/>
              <a:sym typeface="Oswald"/>
            </a:endParaRPr>
          </a:p>
          <a:p>
            <a:pPr marL="457200" marR="301752" lvl="0" indent="-298450">
              <a:buSzPts val="1100"/>
              <a:buFont typeface="Oswald"/>
              <a:buChar char="●"/>
            </a:pPr>
            <a:endParaRPr lang="en" sz="1200" dirty="0">
              <a:latin typeface="Oswald" panose="00000500000000000000" pitchFamily="2" charset="0"/>
              <a:ea typeface="Oswald"/>
              <a:cs typeface="Oswald"/>
              <a:sym typeface="Oswald"/>
            </a:endParaRPr>
          </a:p>
          <a:p>
            <a:pPr marL="457200" marR="301752" lvl="0" indent="-298450">
              <a:buSzPts val="1100"/>
              <a:buFont typeface="Oswald"/>
              <a:buChar char="●"/>
            </a:pPr>
            <a:endParaRPr lang="en" sz="1200" dirty="0">
              <a:latin typeface="Oswald" panose="00000500000000000000" pitchFamily="2" charset="0"/>
              <a:ea typeface="Oswald"/>
              <a:cs typeface="Oswald"/>
              <a:sym typeface="Oswald"/>
            </a:endParaRPr>
          </a:p>
          <a:p>
            <a:pPr marL="158750" marR="301752" lvl="0">
              <a:buSzPts val="1100"/>
            </a:pPr>
            <a:r>
              <a:rPr lang="en-US" sz="1200" dirty="0">
                <a:latin typeface="Oswald" panose="00000500000000000000" pitchFamily="2" charset="0"/>
                <a:hlinkClick r:id="rId3"/>
              </a:rPr>
              <a:t>Click here for Chromebook Insurance Policy Information</a:t>
            </a:r>
            <a:endParaRPr sz="1200" dirty="0">
              <a:latin typeface="Oswald" panose="00000500000000000000" pitchFamily="2" charset="0"/>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4FC09039-E91C-3E08-5E1B-0788807DFDD9}"/>
              </a:ext>
            </a:extLst>
          </p:cNvPr>
          <p:cNvPicPr>
            <a:picLocks noChangeAspect="1"/>
          </p:cNvPicPr>
          <p:nvPr/>
        </p:nvPicPr>
        <p:blipFill>
          <a:blip r:embed="rId4"/>
          <a:stretch>
            <a:fillRect/>
          </a:stretch>
        </p:blipFill>
        <p:spPr>
          <a:xfrm>
            <a:off x="359596" y="136632"/>
            <a:ext cx="968394" cy="968394"/>
          </a:xfrm>
          <a:prstGeom prst="rect">
            <a:avLst/>
          </a:prstGeom>
        </p:spPr>
      </p:pic>
    </p:spTree>
    <p:extLst>
      <p:ext uri="{BB962C8B-B14F-4D97-AF65-F5344CB8AC3E}">
        <p14:creationId xmlns:p14="http://schemas.microsoft.com/office/powerpoint/2010/main" val="84950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2CDC3454-9DB0-BB1B-C842-83721C466A9E}"/>
            </a:ext>
          </a:extLst>
        </p:cNvPr>
        <p:cNvGrpSpPr/>
        <p:nvPr/>
      </p:nvGrpSpPr>
      <p:grpSpPr>
        <a:xfrm>
          <a:off x="0" y="0"/>
          <a:ext cx="0" cy="0"/>
          <a:chOff x="0" y="0"/>
          <a:chExt cx="0" cy="0"/>
        </a:xfrm>
      </p:grpSpPr>
      <p:sp>
        <p:nvSpPr>
          <p:cNvPr id="356" name="Google Shape;356;p41">
            <a:extLst>
              <a:ext uri="{FF2B5EF4-FFF2-40B4-BE49-F238E27FC236}">
                <a16:creationId xmlns:a16="http://schemas.microsoft.com/office/drawing/2014/main" id="{E71630A6-5DA4-52D2-00B4-658692E66C09}"/>
              </a:ext>
            </a:extLst>
          </p:cNvPr>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357" name="Google Shape;357;p41">
            <a:extLst>
              <a:ext uri="{FF2B5EF4-FFF2-40B4-BE49-F238E27FC236}">
                <a16:creationId xmlns:a16="http://schemas.microsoft.com/office/drawing/2014/main" id="{7DFB79D3-9534-A437-5E3D-87F90383D961}"/>
              </a:ext>
            </a:extLst>
          </p:cNvPr>
          <p:cNvSpPr txBox="1"/>
          <p:nvPr/>
        </p:nvSpPr>
        <p:spPr>
          <a:xfrm>
            <a:off x="468150" y="1547250"/>
            <a:ext cx="6836100" cy="8002800"/>
          </a:xfrm>
          <a:prstGeom prst="rect">
            <a:avLst/>
          </a:prstGeom>
          <a:noFill/>
          <a:ln>
            <a:noFill/>
          </a:ln>
        </p:spPr>
        <p:txBody>
          <a:bodyPr spcFirstLastPara="1" wrap="square" lIns="91425" tIns="91425" rIns="91425" bIns="91425" anchor="t" anchorCtr="0">
            <a:spAutoFit/>
          </a:bodyPr>
          <a:lstStyle/>
          <a:p>
            <a:pPr marL="0" lvl="0" indent="457200" algn="ctr" rtl="0">
              <a:lnSpc>
                <a:spcPct val="125833"/>
              </a:lnSpc>
              <a:spcBef>
                <a:spcPts val="0"/>
              </a:spcBef>
              <a:spcAft>
                <a:spcPts val="0"/>
              </a:spcAft>
              <a:buNone/>
            </a:pPr>
            <a:r>
              <a:rPr lang="en" sz="1000">
                <a:latin typeface="Cambria"/>
                <a:ea typeface="Cambria"/>
                <a:cs typeface="Cambria"/>
                <a:sym typeface="Cambria"/>
              </a:rPr>
              <a:t>ANDERSON PUBLIC SCHOOL INTERNET SAFETY POLICY</a:t>
            </a:r>
            <a:endParaRPr sz="1000">
              <a:latin typeface="Cambria"/>
              <a:ea typeface="Cambria"/>
              <a:cs typeface="Cambria"/>
              <a:sym typeface="Cambria"/>
            </a:endParaRPr>
          </a:p>
          <a:p>
            <a:pPr marL="0" lvl="0" indent="457200" algn="ctr" rtl="0">
              <a:lnSpc>
                <a:spcPct val="125833"/>
              </a:lnSpc>
              <a:spcBef>
                <a:spcPts val="0"/>
              </a:spcBef>
              <a:spcAft>
                <a:spcPts val="0"/>
              </a:spcAft>
              <a:buNone/>
            </a:pPr>
            <a:endParaRPr sz="900">
              <a:latin typeface="Cambria"/>
              <a:ea typeface="Cambria"/>
              <a:cs typeface="Cambria"/>
              <a:sym typeface="Cambria"/>
            </a:endParaRPr>
          </a:p>
          <a:p>
            <a:pPr marL="0" lvl="0" indent="0" algn="l" rtl="0">
              <a:lnSpc>
                <a:spcPct val="97916"/>
              </a:lnSpc>
              <a:spcBef>
                <a:spcPts val="0"/>
              </a:spcBef>
              <a:spcAft>
                <a:spcPts val="0"/>
              </a:spcAft>
              <a:buNone/>
            </a:pPr>
            <a:r>
              <a:rPr lang="en" sz="900">
                <a:latin typeface="Cambria"/>
                <a:ea typeface="Cambria"/>
                <a:cs typeface="Cambria"/>
                <a:sym typeface="Cambria"/>
              </a:rPr>
              <a:t>The following is a contract between the student parent or guardian, and the school system.  Please read carefully before signing. </a:t>
            </a:r>
            <a:endParaRPr sz="900">
              <a:latin typeface="Cambria"/>
              <a:ea typeface="Cambria"/>
              <a:cs typeface="Cambria"/>
              <a:sym typeface="Cambria"/>
            </a:endParaRPr>
          </a:p>
          <a:p>
            <a:pPr marL="0" lvl="0" indent="0" algn="l" rtl="0">
              <a:lnSpc>
                <a:spcPct val="105833"/>
              </a:lnSpc>
              <a:spcBef>
                <a:spcPts val="0"/>
              </a:spcBef>
              <a:spcAft>
                <a:spcPts val="0"/>
              </a:spcAft>
              <a:buNone/>
            </a:pPr>
            <a:endParaRPr sz="900">
              <a:latin typeface="Cambria"/>
              <a:ea typeface="Cambria"/>
              <a:cs typeface="Cambria"/>
              <a:sym typeface="Cambria"/>
            </a:endParaRPr>
          </a:p>
          <a:p>
            <a:pPr marL="0" lvl="0" indent="0" algn="l" rtl="0">
              <a:spcBef>
                <a:spcPts val="0"/>
              </a:spcBef>
              <a:spcAft>
                <a:spcPts val="0"/>
              </a:spcAft>
              <a:buNone/>
            </a:pPr>
            <a:r>
              <a:rPr lang="en" sz="900">
                <a:latin typeface="Cambria"/>
                <a:ea typeface="Cambria"/>
                <a:cs typeface="Cambria"/>
                <a:sym typeface="Cambria"/>
              </a:rPr>
              <a:t>With access to such vast storehouses of information and instant communication with millions of people from all over the world, material will be available that may not be considered to be of educational value by the District or which is inappropriate for distribution to children.  The District has taken available precautions, including but not limited to enforcing the use of filters that block access to obscenity, child pornography and other materials harmful to minors. However, on a global network, it is impossible to control all material and an industrious user may obtain access to inappropriate information or material.  Subject to staff supervision, technology measures may be disabled for adults or, in the case of minors, minimized only for bona fide research or other lawful purposes. The District firmly believes that the value of the information and interaction available on the Internet far outweighs the possibility that students and employees may procure material which is not consistent with our educational goals.</a:t>
            </a:r>
            <a:endParaRPr sz="900">
              <a:latin typeface="Cambria"/>
              <a:ea typeface="Cambria"/>
              <a:cs typeface="Cambria"/>
              <a:sym typeface="Cambria"/>
            </a:endParaRPr>
          </a:p>
          <a:p>
            <a:pPr marL="0" lvl="0" indent="0" algn="l" rtl="0">
              <a:spcBef>
                <a:spcPts val="0"/>
              </a:spcBef>
              <a:spcAft>
                <a:spcPts val="0"/>
              </a:spcAft>
              <a:buNone/>
            </a:pPr>
            <a:endParaRPr sz="900">
              <a:latin typeface="Cambria"/>
              <a:ea typeface="Cambria"/>
              <a:cs typeface="Cambria"/>
              <a:sym typeface="Cambria"/>
            </a:endParaRPr>
          </a:p>
          <a:p>
            <a:pPr marL="0" lvl="0" indent="0" algn="l" rtl="0">
              <a:spcBef>
                <a:spcPts val="0"/>
              </a:spcBef>
              <a:spcAft>
                <a:spcPts val="0"/>
              </a:spcAft>
              <a:buNone/>
            </a:pPr>
            <a:r>
              <a:rPr lang="en" sz="900">
                <a:latin typeface="Cambria"/>
                <a:ea typeface="Cambria"/>
                <a:cs typeface="Cambria"/>
                <a:sym typeface="Cambria"/>
              </a:rPr>
              <a:t>It is all staff members’ responsibility to educate students about appropriate online behavior, including interactions with other individuals on social networking sites/chat rooms, and cyber bullying awareness and response.  This may be done in a variety of ways, such as short training sessions once a year, one-on-one education with individual students, and/or via educational handouts. It is also the responsibility of all staff members to monitor students’ online activity for appropriate behavior.  </a:t>
            </a:r>
            <a:endParaRPr sz="900">
              <a:latin typeface="Cambria"/>
              <a:ea typeface="Cambria"/>
              <a:cs typeface="Cambria"/>
              <a:sym typeface="Cambria"/>
            </a:endParaRPr>
          </a:p>
          <a:p>
            <a:pPr marL="0" lvl="0" indent="0" algn="l" rtl="0">
              <a:spcBef>
                <a:spcPts val="1220"/>
              </a:spcBef>
              <a:spcAft>
                <a:spcPts val="0"/>
              </a:spcAft>
              <a:buNone/>
            </a:pPr>
            <a:r>
              <a:rPr lang="en" sz="900">
                <a:latin typeface="Cambria"/>
                <a:ea typeface="Cambria"/>
                <a:cs typeface="Cambria"/>
                <a:sym typeface="Cambria"/>
              </a:rPr>
              <a:t>As a student I agree to the following terms and conditions: </a:t>
            </a:r>
            <a:endParaRPr sz="900">
              <a:latin typeface="Cambria"/>
              <a:ea typeface="Cambria"/>
              <a:cs typeface="Cambria"/>
              <a:sym typeface="Cambria"/>
            </a:endParaRPr>
          </a:p>
          <a:p>
            <a:pPr marL="457200" lvl="0" indent="-285750" algn="l" rtl="0">
              <a:lnSpc>
                <a:spcPct val="103750"/>
              </a:lnSpc>
              <a:spcBef>
                <a:spcPts val="20"/>
              </a:spcBef>
              <a:spcAft>
                <a:spcPts val="0"/>
              </a:spcAft>
              <a:buSzPts val="900"/>
              <a:buFont typeface="Cambria"/>
              <a:buChar char="⮚"/>
            </a:pPr>
            <a:r>
              <a:rPr lang="en" sz="900">
                <a:latin typeface="Cambria"/>
                <a:ea typeface="Cambria"/>
                <a:cs typeface="Cambria"/>
                <a:sym typeface="Cambria"/>
              </a:rPr>
              <a:t>I will not use the Internet for transmission of any materials in violation any federal or state regulations. Transmission of copyrighted material threatening or obscene materials, materials protected by trade secrets, product advertisement or political lobbying is also prohibited. </a:t>
            </a:r>
            <a:endParaRPr sz="900">
              <a:latin typeface="Cambria"/>
              <a:ea typeface="Cambria"/>
              <a:cs typeface="Cambria"/>
              <a:sym typeface="Cambria"/>
            </a:endParaRPr>
          </a:p>
          <a:p>
            <a:pPr marL="457200" lvl="0" indent="-285750" algn="l" rtl="0">
              <a:lnSpc>
                <a:spcPct val="101666"/>
              </a:lnSpc>
              <a:spcBef>
                <a:spcPts val="165"/>
              </a:spcBef>
              <a:spcAft>
                <a:spcPts val="0"/>
              </a:spcAft>
              <a:buSzPts val="900"/>
              <a:buFont typeface="Cambria"/>
              <a:buChar char="⮚"/>
            </a:pPr>
            <a:r>
              <a:rPr lang="en" sz="900">
                <a:latin typeface="Cambria"/>
                <a:ea typeface="Cambria"/>
                <a:cs typeface="Cambria"/>
                <a:sym typeface="Cambria"/>
              </a:rPr>
              <a:t>I will refrain from using profanity and vulgarities on the Internet. I will not use the Internet for illegal activities. </a:t>
            </a:r>
            <a:endParaRPr sz="900">
              <a:latin typeface="Cambria"/>
              <a:ea typeface="Cambria"/>
              <a:cs typeface="Cambria"/>
              <a:sym typeface="Cambria"/>
            </a:endParaRPr>
          </a:p>
          <a:p>
            <a:pPr marL="457200" lvl="0" indent="-285750" algn="l" rtl="0">
              <a:spcBef>
                <a:spcPts val="95"/>
              </a:spcBef>
              <a:spcAft>
                <a:spcPts val="0"/>
              </a:spcAft>
              <a:buSzPts val="900"/>
              <a:buFont typeface="Cambria"/>
              <a:buChar char="⮚"/>
            </a:pPr>
            <a:r>
              <a:rPr lang="en" sz="900">
                <a:latin typeface="Cambria"/>
                <a:ea typeface="Cambria"/>
                <a:cs typeface="Cambria"/>
                <a:sym typeface="Cambria"/>
              </a:rPr>
              <a:t>I will not give my home address, location of my school, phone number or any personal information about myself or any other student or school personnel to anyone via the Internet. </a:t>
            </a:r>
            <a:endParaRPr sz="900">
              <a:latin typeface="Cambria"/>
              <a:ea typeface="Cambria"/>
              <a:cs typeface="Cambria"/>
              <a:sym typeface="Cambria"/>
            </a:endParaRPr>
          </a:p>
          <a:p>
            <a:pPr marL="457200" lvl="0" indent="-285750" algn="l" rtl="0">
              <a:lnSpc>
                <a:spcPct val="101666"/>
              </a:lnSpc>
              <a:spcBef>
                <a:spcPts val="165"/>
              </a:spcBef>
              <a:spcAft>
                <a:spcPts val="0"/>
              </a:spcAft>
              <a:buSzPts val="900"/>
              <a:buFont typeface="Cambria"/>
              <a:buChar char="⮚"/>
            </a:pPr>
            <a:r>
              <a:rPr lang="en" sz="900">
                <a:latin typeface="Cambria"/>
                <a:ea typeface="Cambria"/>
                <a:cs typeface="Cambria"/>
                <a:sym typeface="Cambria"/>
              </a:rPr>
              <a:t>I understand that use of e-mail or any other communications over the Internet are not private; any messages related to or in support of illegal activities may be reported to authorities. </a:t>
            </a:r>
            <a:endParaRPr sz="900">
              <a:latin typeface="Cambria"/>
              <a:ea typeface="Cambria"/>
              <a:cs typeface="Cambria"/>
              <a:sym typeface="Cambria"/>
            </a:endParaRPr>
          </a:p>
          <a:p>
            <a:pPr marL="457200" lvl="0" indent="-285750" algn="l" rtl="0">
              <a:lnSpc>
                <a:spcPct val="101666"/>
              </a:lnSpc>
              <a:spcBef>
                <a:spcPts val="165"/>
              </a:spcBef>
              <a:spcAft>
                <a:spcPts val="0"/>
              </a:spcAft>
              <a:buSzPts val="900"/>
              <a:buFont typeface="Cambria"/>
              <a:buChar char="⮚"/>
            </a:pPr>
            <a:r>
              <a:rPr lang="en" sz="900">
                <a:latin typeface="Cambria"/>
                <a:ea typeface="Cambria"/>
                <a:cs typeface="Cambria"/>
                <a:sym typeface="Cambria"/>
              </a:rPr>
              <a:t>I understand that I am prohibited from conducting any actions that may endanger my safety, or the safety of other students/staff members while using any component of the school’s internet access and/or network (email, chat rooms, etc.).</a:t>
            </a:r>
            <a:endParaRPr sz="900">
              <a:latin typeface="Cambria"/>
              <a:ea typeface="Cambria"/>
              <a:cs typeface="Cambria"/>
              <a:sym typeface="Cambria"/>
            </a:endParaRPr>
          </a:p>
          <a:p>
            <a:pPr marL="457200" lvl="0" indent="-285750" algn="l" rtl="0">
              <a:lnSpc>
                <a:spcPct val="101666"/>
              </a:lnSpc>
              <a:spcBef>
                <a:spcPts val="215"/>
              </a:spcBef>
              <a:spcAft>
                <a:spcPts val="0"/>
              </a:spcAft>
              <a:buSzPts val="900"/>
              <a:buFont typeface="Cambria"/>
              <a:buChar char="⮚"/>
            </a:pPr>
            <a:r>
              <a:rPr lang="en" sz="900">
                <a:latin typeface="Cambria"/>
                <a:ea typeface="Cambria"/>
                <a:cs typeface="Cambria"/>
                <a:sym typeface="Cambria"/>
              </a:rPr>
              <a:t>I will not use the Internet in a way that would disrupt the use of the network by others. </a:t>
            </a:r>
            <a:endParaRPr sz="900">
              <a:latin typeface="Cambria"/>
              <a:ea typeface="Cambria"/>
              <a:cs typeface="Cambria"/>
              <a:sym typeface="Cambria"/>
            </a:endParaRPr>
          </a:p>
          <a:p>
            <a:pPr marL="457200" lvl="0" indent="-285750" algn="l" rtl="0">
              <a:lnSpc>
                <a:spcPct val="105833"/>
              </a:lnSpc>
              <a:spcBef>
                <a:spcPts val="165"/>
              </a:spcBef>
              <a:spcAft>
                <a:spcPts val="0"/>
              </a:spcAft>
              <a:buSzPts val="900"/>
              <a:buFont typeface="Cambria"/>
              <a:buChar char="⮚"/>
            </a:pPr>
            <a:r>
              <a:rPr lang="en" sz="900">
                <a:latin typeface="Cambria"/>
                <a:ea typeface="Cambria"/>
                <a:cs typeface="Cambria"/>
                <a:sym typeface="Cambria"/>
              </a:rPr>
              <a:t>I will respect the trademark and copyrights of materials on the Internet and assume anything accessed via the network is private property. </a:t>
            </a:r>
            <a:endParaRPr sz="900">
              <a:latin typeface="Cambria"/>
              <a:ea typeface="Cambria"/>
              <a:cs typeface="Cambria"/>
              <a:sym typeface="Cambria"/>
            </a:endParaRPr>
          </a:p>
          <a:p>
            <a:pPr marL="457200" lvl="0" indent="-285750" algn="l" rtl="0">
              <a:lnSpc>
                <a:spcPct val="105833"/>
              </a:lnSpc>
              <a:spcBef>
                <a:spcPts val="120"/>
              </a:spcBef>
              <a:spcAft>
                <a:spcPts val="0"/>
              </a:spcAft>
              <a:buSzPts val="900"/>
              <a:buFont typeface="Cambria"/>
              <a:buChar char="⮚"/>
            </a:pPr>
            <a:r>
              <a:rPr lang="en" sz="900">
                <a:latin typeface="Cambria"/>
                <a:ea typeface="Cambria"/>
                <a:cs typeface="Cambria"/>
                <a:sym typeface="Cambria"/>
              </a:rPr>
              <a:t>The school system and service provider are not responsible for any damages or losses resulting from using Internet services or information obtained from the Internet. </a:t>
            </a:r>
            <a:endParaRPr sz="900">
              <a:latin typeface="Cambria"/>
              <a:ea typeface="Cambria"/>
              <a:cs typeface="Cambria"/>
              <a:sym typeface="Cambria"/>
            </a:endParaRPr>
          </a:p>
          <a:p>
            <a:pPr marL="457200" lvl="0" indent="-285750" algn="l" rtl="0">
              <a:lnSpc>
                <a:spcPct val="101666"/>
              </a:lnSpc>
              <a:spcBef>
                <a:spcPts val="140"/>
              </a:spcBef>
              <a:spcAft>
                <a:spcPts val="0"/>
              </a:spcAft>
              <a:buSzPts val="900"/>
              <a:buFont typeface="Cambria"/>
              <a:buChar char="⮚"/>
            </a:pPr>
            <a:r>
              <a:rPr lang="en" sz="900">
                <a:latin typeface="Cambria"/>
                <a:ea typeface="Cambria"/>
                <a:cs typeface="Cambria"/>
                <a:sym typeface="Cambria"/>
              </a:rPr>
              <a:t>If you discover any way to access unauthorized information or defeat any security measures you must inform the lab teacher immediately. You must not share any unauthorized information with any other user. </a:t>
            </a:r>
            <a:endParaRPr sz="900">
              <a:latin typeface="Cambria"/>
              <a:ea typeface="Cambria"/>
              <a:cs typeface="Cambria"/>
              <a:sym typeface="Cambria"/>
            </a:endParaRPr>
          </a:p>
          <a:p>
            <a:pPr marL="457200" lvl="0" indent="-285750" algn="l" rtl="0">
              <a:lnSpc>
                <a:spcPct val="101666"/>
              </a:lnSpc>
              <a:spcBef>
                <a:spcPts val="215"/>
              </a:spcBef>
              <a:spcAft>
                <a:spcPts val="0"/>
              </a:spcAft>
              <a:buSzPts val="900"/>
              <a:buFont typeface="Cambria"/>
              <a:buChar char="⮚"/>
            </a:pPr>
            <a:r>
              <a:rPr lang="en" sz="900">
                <a:latin typeface="Cambria"/>
                <a:ea typeface="Cambria"/>
                <a:cs typeface="Cambria"/>
                <a:sym typeface="Cambria"/>
              </a:rPr>
              <a:t>Vandalism of any kind is prohibited. </a:t>
            </a:r>
            <a:endParaRPr sz="900">
              <a:latin typeface="Cambria"/>
              <a:ea typeface="Cambria"/>
              <a:cs typeface="Cambria"/>
              <a:sym typeface="Cambria"/>
            </a:endParaRPr>
          </a:p>
          <a:p>
            <a:pPr marL="457200" lvl="0" indent="-285750" algn="l" rtl="0">
              <a:lnSpc>
                <a:spcPct val="105833"/>
              </a:lnSpc>
              <a:spcBef>
                <a:spcPts val="165"/>
              </a:spcBef>
              <a:spcAft>
                <a:spcPts val="0"/>
              </a:spcAft>
              <a:buSzPts val="900"/>
              <a:buFont typeface="Cambria"/>
              <a:buChar char="⮚"/>
            </a:pPr>
            <a:r>
              <a:rPr lang="en" sz="900">
                <a:latin typeface="Cambria"/>
                <a:ea typeface="Cambria"/>
                <a:cs typeface="Cambria"/>
                <a:sym typeface="Cambria"/>
              </a:rPr>
              <a:t>These terms and conditions shall be governed and interpreted in accordance with the laws of the state and the United States of America. </a:t>
            </a:r>
            <a:endParaRPr sz="900">
              <a:latin typeface="Cambria"/>
              <a:ea typeface="Cambria"/>
              <a:cs typeface="Cambria"/>
              <a:sym typeface="Cambria"/>
            </a:endParaRPr>
          </a:p>
          <a:p>
            <a:pPr marL="457200" lvl="0" indent="-285750" algn="l" rtl="0">
              <a:lnSpc>
                <a:spcPct val="97916"/>
              </a:lnSpc>
              <a:spcBef>
                <a:spcPts val="190"/>
              </a:spcBef>
              <a:spcAft>
                <a:spcPts val="0"/>
              </a:spcAft>
              <a:buSzPts val="900"/>
              <a:buFont typeface="Cambria"/>
              <a:buChar char="⮚"/>
            </a:pPr>
            <a:r>
              <a:rPr lang="en" sz="900">
                <a:latin typeface="Cambria"/>
                <a:ea typeface="Cambria"/>
                <a:cs typeface="Cambria"/>
                <a:sym typeface="Cambria"/>
              </a:rPr>
              <a:t>I understand access to the Internet through </a:t>
            </a:r>
            <a:r>
              <a:rPr lang="en" sz="900" b="1">
                <a:latin typeface="Cambria"/>
                <a:ea typeface="Cambria"/>
                <a:cs typeface="Cambria"/>
                <a:sym typeface="Cambria"/>
              </a:rPr>
              <a:t>ANDERSON PUBLIC SCHOOL</a:t>
            </a:r>
            <a:r>
              <a:rPr lang="en" sz="900">
                <a:latin typeface="Cambria"/>
                <a:ea typeface="Cambria"/>
                <a:cs typeface="Cambria"/>
                <a:sym typeface="Cambria"/>
              </a:rPr>
              <a:t> is</a:t>
            </a:r>
            <a:r>
              <a:rPr lang="en" sz="900" i="1">
                <a:latin typeface="Cambria"/>
                <a:ea typeface="Cambria"/>
                <a:cs typeface="Cambria"/>
                <a:sym typeface="Cambria"/>
              </a:rPr>
              <a:t> </a:t>
            </a:r>
            <a:r>
              <a:rPr lang="en" sz="900">
                <a:latin typeface="Cambria"/>
                <a:ea typeface="Cambria"/>
                <a:cs typeface="Cambria"/>
                <a:sym typeface="Cambria"/>
              </a:rPr>
              <a:t>a privilege. School authorities can deny any student access to the Internet at any time, and their decisions are final. </a:t>
            </a:r>
            <a:endParaRPr sz="900">
              <a:latin typeface="Cambria"/>
              <a:ea typeface="Cambria"/>
              <a:cs typeface="Cambria"/>
              <a:sym typeface="Cambria"/>
            </a:endParaRPr>
          </a:p>
          <a:p>
            <a:pPr marL="457200" lvl="0" indent="-285750" algn="l" rtl="0">
              <a:lnSpc>
                <a:spcPct val="97916"/>
              </a:lnSpc>
              <a:spcBef>
                <a:spcPts val="190"/>
              </a:spcBef>
              <a:spcAft>
                <a:spcPts val="0"/>
              </a:spcAft>
              <a:buSzPts val="900"/>
              <a:buFont typeface="Cambria"/>
              <a:buChar char="⮚"/>
            </a:pPr>
            <a:r>
              <a:rPr lang="en" sz="900">
                <a:latin typeface="Cambria"/>
                <a:ea typeface="Cambria"/>
                <a:cs typeface="Cambria"/>
                <a:sym typeface="Cambria"/>
              </a:rPr>
              <a:t>Additional information about policies EFBCA and EFBCA-R can be requested from the Superintendent or Principal.</a:t>
            </a:r>
            <a:endParaRPr sz="900">
              <a:latin typeface="Cambria"/>
              <a:ea typeface="Cambria"/>
              <a:cs typeface="Cambria"/>
              <a:sym typeface="Cambria"/>
            </a:endParaRPr>
          </a:p>
          <a:p>
            <a:pPr marL="0" lvl="0" indent="0" algn="l" rtl="0">
              <a:lnSpc>
                <a:spcPct val="97916"/>
              </a:lnSpc>
              <a:spcBef>
                <a:spcPts val="190"/>
              </a:spcBef>
              <a:spcAft>
                <a:spcPts val="0"/>
              </a:spcAft>
              <a:buNone/>
            </a:pPr>
            <a:endParaRPr sz="900">
              <a:latin typeface="Cambria"/>
              <a:ea typeface="Cambria"/>
              <a:cs typeface="Cambria"/>
              <a:sym typeface="Cambria"/>
            </a:endParaRPr>
          </a:p>
          <a:p>
            <a:pPr marL="0" lvl="0" indent="0" algn="l" rtl="0">
              <a:lnSpc>
                <a:spcPct val="101666"/>
              </a:lnSpc>
              <a:spcBef>
                <a:spcPts val="0"/>
              </a:spcBef>
              <a:spcAft>
                <a:spcPts val="0"/>
              </a:spcAft>
              <a:buNone/>
            </a:pPr>
            <a:r>
              <a:rPr lang="en" sz="900">
                <a:latin typeface="Cambria"/>
                <a:ea typeface="Cambria"/>
                <a:cs typeface="Cambria"/>
                <a:sym typeface="Cambria"/>
              </a:rPr>
              <a:t>My instructor/school sponsor has explained the terms and conditions for using the Internet to me and I agree to abide by them.   </a:t>
            </a:r>
            <a:endParaRPr sz="900">
              <a:latin typeface="Cambria"/>
              <a:ea typeface="Cambria"/>
              <a:cs typeface="Cambria"/>
              <a:sym typeface="Cambria"/>
            </a:endParaRPr>
          </a:p>
          <a:p>
            <a:pPr marL="0" lvl="0" indent="0" algn="l" rtl="0">
              <a:lnSpc>
                <a:spcPct val="101666"/>
              </a:lnSpc>
              <a:spcBef>
                <a:spcPts val="0"/>
              </a:spcBef>
              <a:spcAft>
                <a:spcPts val="0"/>
              </a:spcAft>
              <a:buNone/>
            </a:pPr>
            <a:endParaRPr sz="900">
              <a:latin typeface="Cambria"/>
              <a:ea typeface="Cambria"/>
              <a:cs typeface="Cambria"/>
              <a:sym typeface="Cambria"/>
            </a:endParaRPr>
          </a:p>
          <a:p>
            <a:pPr marL="0" lvl="0" indent="0" algn="l" rtl="0">
              <a:lnSpc>
                <a:spcPct val="101666"/>
              </a:lnSpc>
              <a:spcBef>
                <a:spcPts val="0"/>
              </a:spcBef>
              <a:spcAft>
                <a:spcPts val="0"/>
              </a:spcAft>
              <a:buNone/>
            </a:pPr>
            <a:r>
              <a:rPr lang="en" sz="900">
                <a:latin typeface="Cambria"/>
                <a:ea typeface="Cambria"/>
                <a:cs typeface="Cambria"/>
                <a:sym typeface="Cambria"/>
              </a:rPr>
              <a:t> Student’s Signature: </a:t>
            </a:r>
            <a:r>
              <a:rPr lang="en" sz="900" u="sng">
                <a:latin typeface="Cambria"/>
                <a:ea typeface="Cambria"/>
                <a:cs typeface="Cambria"/>
                <a:sym typeface="Cambria"/>
              </a:rPr>
              <a:t>							</a:t>
            </a:r>
            <a:r>
              <a:rPr lang="en" sz="900">
                <a:latin typeface="Cambria"/>
                <a:ea typeface="Cambria"/>
                <a:cs typeface="Cambria"/>
                <a:sym typeface="Cambria"/>
              </a:rPr>
              <a:t> Date:___________________________ </a:t>
            </a:r>
            <a:endParaRPr sz="900">
              <a:latin typeface="Cambria"/>
              <a:ea typeface="Cambria"/>
              <a:cs typeface="Cambria"/>
              <a:sym typeface="Cambria"/>
            </a:endParaRPr>
          </a:p>
          <a:p>
            <a:pPr marL="0" lvl="0" indent="0" algn="l" rtl="0">
              <a:lnSpc>
                <a:spcPct val="107916"/>
              </a:lnSpc>
              <a:spcBef>
                <a:spcPts val="0"/>
              </a:spcBef>
              <a:spcAft>
                <a:spcPts val="0"/>
              </a:spcAft>
              <a:buNone/>
            </a:pPr>
            <a:endParaRPr sz="900">
              <a:latin typeface="Cambria"/>
              <a:ea typeface="Cambria"/>
              <a:cs typeface="Cambria"/>
              <a:sym typeface="Cambria"/>
            </a:endParaRPr>
          </a:p>
          <a:p>
            <a:pPr marL="0" lvl="0" indent="0" algn="l" rtl="0">
              <a:lnSpc>
                <a:spcPct val="97916"/>
              </a:lnSpc>
              <a:spcBef>
                <a:spcPts val="0"/>
              </a:spcBef>
              <a:spcAft>
                <a:spcPts val="0"/>
              </a:spcAft>
              <a:buNone/>
            </a:pPr>
            <a:r>
              <a:rPr lang="en" sz="900">
                <a:latin typeface="Cambria"/>
                <a:ea typeface="Cambria"/>
                <a:cs typeface="Cambria"/>
                <a:sym typeface="Cambria"/>
              </a:rPr>
              <a:t>I have read the above forms and conditions and understand that violation of these can result in the denial of Internet privileges. I also agree not to hold the school, state and local boards of education or the Internet provider responsible for the consequences resulting from the violation of these terms and conditions by the student </a:t>
            </a:r>
            <a:endParaRPr sz="900">
              <a:latin typeface="Cambria"/>
              <a:ea typeface="Cambria"/>
              <a:cs typeface="Cambria"/>
              <a:sym typeface="Cambria"/>
            </a:endParaRPr>
          </a:p>
          <a:p>
            <a:pPr marL="0" lvl="0" indent="0" algn="l" rtl="0">
              <a:lnSpc>
                <a:spcPct val="97916"/>
              </a:lnSpc>
              <a:spcBef>
                <a:spcPts val="0"/>
              </a:spcBef>
              <a:spcAft>
                <a:spcPts val="0"/>
              </a:spcAft>
              <a:buNone/>
            </a:pPr>
            <a:endParaRPr sz="900">
              <a:latin typeface="Cambria"/>
              <a:ea typeface="Cambria"/>
              <a:cs typeface="Cambria"/>
              <a:sym typeface="Cambria"/>
            </a:endParaRPr>
          </a:p>
          <a:p>
            <a:pPr marL="0" lvl="0" indent="0" algn="l" rtl="0">
              <a:spcBef>
                <a:spcPts val="0"/>
              </a:spcBef>
              <a:spcAft>
                <a:spcPts val="0"/>
              </a:spcAft>
              <a:buNone/>
            </a:pPr>
            <a:r>
              <a:rPr lang="en" sz="900">
                <a:latin typeface="Cambria"/>
                <a:ea typeface="Cambria"/>
                <a:cs typeface="Cambria"/>
                <a:sym typeface="Cambria"/>
              </a:rPr>
              <a:t>Parent/Guardian's Signature: </a:t>
            </a:r>
            <a:r>
              <a:rPr lang="en" sz="900" u="sng">
                <a:latin typeface="Cambria"/>
                <a:ea typeface="Cambria"/>
                <a:cs typeface="Cambria"/>
                <a:sym typeface="Cambria"/>
              </a:rPr>
              <a:t>						</a:t>
            </a:r>
            <a:r>
              <a:rPr lang="en" sz="900">
                <a:latin typeface="Cambria"/>
                <a:ea typeface="Cambria"/>
                <a:cs typeface="Cambria"/>
                <a:sym typeface="Cambria"/>
              </a:rPr>
              <a:t>   Date ___________________________</a:t>
            </a:r>
            <a:endParaRPr sz="900">
              <a:latin typeface="Cambria"/>
              <a:ea typeface="Cambria"/>
              <a:cs typeface="Cambria"/>
              <a:sym typeface="Cambria"/>
            </a:endParaRPr>
          </a:p>
          <a:p>
            <a:pPr marL="0" lvl="0" indent="0" algn="l" rtl="0">
              <a:spcBef>
                <a:spcPts val="0"/>
              </a:spcBef>
              <a:spcAft>
                <a:spcPts val="0"/>
              </a:spcAft>
              <a:buNone/>
            </a:pPr>
            <a:endParaRPr sz="900">
              <a:latin typeface="Cambria"/>
              <a:ea typeface="Cambria"/>
              <a:cs typeface="Cambria"/>
              <a:sym typeface="Cambria"/>
            </a:endParaRPr>
          </a:p>
        </p:txBody>
      </p:sp>
      <p:sp>
        <p:nvSpPr>
          <p:cNvPr id="359" name="Google Shape;359;p41">
            <a:extLst>
              <a:ext uri="{FF2B5EF4-FFF2-40B4-BE49-F238E27FC236}">
                <a16:creationId xmlns:a16="http://schemas.microsoft.com/office/drawing/2014/main" id="{54F8AA57-C449-60F0-BF50-762A02E063A0}"/>
              </a:ext>
            </a:extLst>
          </p:cNvPr>
          <p:cNvSpPr txBox="1"/>
          <p:nvPr/>
        </p:nvSpPr>
        <p:spPr>
          <a:xfrm>
            <a:off x="1562800" y="487300"/>
            <a:ext cx="5208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Oswald"/>
                <a:ea typeface="Oswald"/>
                <a:cs typeface="Oswald"/>
                <a:sym typeface="Oswald"/>
              </a:rPr>
              <a:t>Anderson Public School </a:t>
            </a:r>
            <a:endParaRPr sz="1600">
              <a:latin typeface="Oswald"/>
              <a:ea typeface="Oswald"/>
              <a:cs typeface="Oswald"/>
              <a:sym typeface="Oswald"/>
            </a:endParaRPr>
          </a:p>
          <a:p>
            <a:pPr marL="0" lvl="0" indent="0" algn="l" rtl="0">
              <a:spcBef>
                <a:spcPts val="0"/>
              </a:spcBef>
              <a:spcAft>
                <a:spcPts val="0"/>
              </a:spcAft>
              <a:buNone/>
            </a:pPr>
            <a:r>
              <a:rPr lang="en" sz="1600">
                <a:latin typeface="Oswald"/>
                <a:ea typeface="Oswald"/>
                <a:cs typeface="Oswald"/>
                <a:sym typeface="Oswald"/>
              </a:rPr>
              <a:t>Internet Safety Policy </a:t>
            </a:r>
            <a:endParaRPr/>
          </a:p>
        </p:txBody>
      </p:sp>
      <p:cxnSp>
        <p:nvCxnSpPr>
          <p:cNvPr id="360" name="Google Shape;360;p41">
            <a:extLst>
              <a:ext uri="{FF2B5EF4-FFF2-40B4-BE49-F238E27FC236}">
                <a16:creationId xmlns:a16="http://schemas.microsoft.com/office/drawing/2014/main" id="{AFC47F3F-F5A7-6B57-F29A-F4DBCBE68BC7}"/>
              </a:ext>
            </a:extLst>
          </p:cNvPr>
          <p:cNvCxnSpPr/>
          <p:nvPr/>
        </p:nvCxnSpPr>
        <p:spPr>
          <a:xfrm>
            <a:off x="1150950" y="1297225"/>
            <a:ext cx="6153300" cy="0"/>
          </a:xfrm>
          <a:prstGeom prst="straightConnector1">
            <a:avLst/>
          </a:prstGeom>
          <a:noFill/>
          <a:ln w="9525" cap="flat" cmpd="sng">
            <a:solidFill>
              <a:srgbClr val="FF0000"/>
            </a:solidFill>
            <a:prstDash val="solid"/>
            <a:round/>
            <a:headEnd type="none" w="med" len="med"/>
            <a:tailEnd type="none" w="med" len="med"/>
          </a:ln>
        </p:spPr>
      </p:cxnSp>
      <p:pic>
        <p:nvPicPr>
          <p:cNvPr id="2" name="Picture 1" descr="A gold logo with a sword and shield&#10;&#10;Description automatically generated">
            <a:extLst>
              <a:ext uri="{FF2B5EF4-FFF2-40B4-BE49-F238E27FC236}">
                <a16:creationId xmlns:a16="http://schemas.microsoft.com/office/drawing/2014/main" id="{84FD8459-7ADD-364B-BA69-F55E50EAF92E}"/>
              </a:ext>
            </a:extLst>
          </p:cNvPr>
          <p:cNvPicPr>
            <a:picLocks noChangeAspect="1"/>
          </p:cNvPicPr>
          <p:nvPr/>
        </p:nvPicPr>
        <p:blipFill>
          <a:blip r:embed="rId3"/>
          <a:stretch>
            <a:fillRect/>
          </a:stretch>
        </p:blipFill>
        <p:spPr>
          <a:xfrm>
            <a:off x="359596" y="136632"/>
            <a:ext cx="968394" cy="968394"/>
          </a:xfrm>
          <a:prstGeom prst="rect">
            <a:avLst/>
          </a:prstGeom>
        </p:spPr>
      </p:pic>
    </p:spTree>
    <p:extLst>
      <p:ext uri="{BB962C8B-B14F-4D97-AF65-F5344CB8AC3E}">
        <p14:creationId xmlns:p14="http://schemas.microsoft.com/office/powerpoint/2010/main" val="380854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61" name="Google Shape;161;p23"/>
          <p:cNvSpPr txBox="1"/>
          <p:nvPr/>
        </p:nvSpPr>
        <p:spPr>
          <a:xfrm>
            <a:off x="1327990" y="183690"/>
            <a:ext cx="4600500" cy="9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Code of Conduct</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sym typeface="Oswald"/>
              </a:rPr>
              <a:t>Operating Principles</a:t>
            </a:r>
            <a:endParaRPr dirty="0"/>
          </a:p>
        </p:txBody>
      </p:sp>
      <p:cxnSp>
        <p:nvCxnSpPr>
          <p:cNvPr id="162" name="Google Shape;162;p23"/>
          <p:cNvCxnSpPr/>
          <p:nvPr/>
        </p:nvCxnSpPr>
        <p:spPr>
          <a:xfrm>
            <a:off x="1247775" y="977050"/>
            <a:ext cx="6343500" cy="3900"/>
          </a:xfrm>
          <a:prstGeom prst="straightConnector1">
            <a:avLst/>
          </a:prstGeom>
          <a:noFill/>
          <a:ln w="9525" cap="flat" cmpd="sng">
            <a:solidFill>
              <a:srgbClr val="FF0000"/>
            </a:solidFill>
            <a:prstDash val="solid"/>
            <a:round/>
            <a:headEnd type="none" w="med" len="med"/>
            <a:tailEnd type="none" w="med" len="med"/>
          </a:ln>
        </p:spPr>
      </p:cxnSp>
      <p:sp>
        <p:nvSpPr>
          <p:cNvPr id="163" name="Google Shape;163;p23"/>
          <p:cNvSpPr/>
          <p:nvPr/>
        </p:nvSpPr>
        <p:spPr>
          <a:xfrm>
            <a:off x="457200" y="1447800"/>
            <a:ext cx="6858000" cy="3510600"/>
          </a:xfrm>
          <a:prstGeom prst="snip2DiagRect">
            <a:avLst>
              <a:gd name="adj1" fmla="val 0"/>
              <a:gd name="adj2" fmla="val 16667"/>
            </a:avLst>
          </a:prstGeom>
          <a:noFill/>
          <a:ln w="28575" cap="flat" cmpd="sng">
            <a:solidFill>
              <a:srgbClr val="F1C232"/>
            </a:solidFill>
            <a:prstDash val="solid"/>
            <a:round/>
            <a:headEnd type="none" w="sm" len="sm"/>
            <a:tailEnd type="none" w="sm" len="sm"/>
          </a:ln>
          <a:effectLst>
            <a:outerShdw blurRad="57150" dist="7620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790575" y="1657350"/>
            <a:ext cx="6248400" cy="30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Oswald"/>
                <a:ea typeface="Oswald"/>
                <a:cs typeface="Oswald"/>
                <a:sym typeface="Oswald"/>
              </a:rPr>
              <a:t>The Student Code of Conduct applies to ALL students, at ALL times, and on ALL Anderson School property.</a:t>
            </a:r>
            <a:endParaRPr b="1" dirty="0">
              <a:latin typeface="Oswald"/>
              <a:ea typeface="Oswald"/>
              <a:cs typeface="Oswald"/>
              <a:sym typeface="Oswald"/>
            </a:endParaRPr>
          </a:p>
          <a:p>
            <a:pPr marL="0" lvl="0" indent="0" algn="ctr" rtl="0">
              <a:spcBef>
                <a:spcPts val="0"/>
              </a:spcBef>
              <a:spcAft>
                <a:spcPts val="0"/>
              </a:spcAft>
              <a:buNone/>
            </a:pPr>
            <a:endParaRPr b="1"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b="1" dirty="0">
                <a:latin typeface="Oswald"/>
                <a:ea typeface="Oswald"/>
                <a:cs typeface="Oswald"/>
                <a:sym typeface="Oswald"/>
              </a:rPr>
              <a:t>In school buildings</a:t>
            </a:r>
            <a:endParaRPr b="1"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b="1" dirty="0">
                <a:latin typeface="Oswald"/>
                <a:ea typeface="Oswald"/>
                <a:cs typeface="Oswald"/>
                <a:sym typeface="Oswald"/>
              </a:rPr>
              <a:t>On school grounds</a:t>
            </a:r>
            <a:endParaRPr b="1"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b="1" dirty="0">
                <a:latin typeface="Oswald"/>
                <a:ea typeface="Oswald"/>
                <a:cs typeface="Oswald"/>
                <a:sym typeface="Oswald"/>
              </a:rPr>
              <a:t>In all school vehicles</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*At all school-related, or school sponsored activity, included but not limited to:</a:t>
            </a:r>
            <a:endParaRPr b="1"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b="1" dirty="0">
                <a:latin typeface="Oswald"/>
                <a:ea typeface="Oswald"/>
                <a:cs typeface="Oswald"/>
                <a:sym typeface="Oswald"/>
              </a:rPr>
              <a:t>School field trips</a:t>
            </a:r>
            <a:endParaRPr b="1"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b="1" dirty="0">
                <a:latin typeface="Oswald"/>
                <a:ea typeface="Oswald"/>
                <a:cs typeface="Oswald"/>
                <a:sym typeface="Oswald"/>
              </a:rPr>
              <a:t>School sporting events</a:t>
            </a:r>
            <a:endParaRPr b="1"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b="1" dirty="0">
                <a:latin typeface="Oswald"/>
                <a:ea typeface="Oswald"/>
                <a:cs typeface="Oswald"/>
                <a:sym typeface="Oswald"/>
              </a:rPr>
              <a:t>Before/after school clubs</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*Whether these activities are held on school property or at locations off school property, including private businesses or commercial establishments.</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p:txBody>
      </p:sp>
      <p:sp>
        <p:nvSpPr>
          <p:cNvPr id="166" name="Google Shape;166;p23"/>
          <p:cNvSpPr txBox="1"/>
          <p:nvPr/>
        </p:nvSpPr>
        <p:spPr>
          <a:xfrm>
            <a:off x="304800" y="8991600"/>
            <a:ext cx="72198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Oswald"/>
                <a:ea typeface="Oswald"/>
                <a:cs typeface="Oswald"/>
                <a:sym typeface="Oswald"/>
              </a:rPr>
              <a:t>The Operating Principals are Anderson’s PBIS brand and visual reminder of expected behaviors for students, families, and staff.</a:t>
            </a:r>
            <a:endParaRPr sz="1200" dirty="0">
              <a:latin typeface="Oswald"/>
              <a:ea typeface="Oswald"/>
              <a:cs typeface="Oswald"/>
              <a:sym typeface="Oswald"/>
            </a:endParaRPr>
          </a:p>
        </p:txBody>
      </p:sp>
      <p:sp>
        <p:nvSpPr>
          <p:cNvPr id="3" name="TextBox 2">
            <a:extLst>
              <a:ext uri="{FF2B5EF4-FFF2-40B4-BE49-F238E27FC236}">
                <a16:creationId xmlns:a16="http://schemas.microsoft.com/office/drawing/2014/main" id="{7BFA4323-7E18-B7FD-22B3-3A867F6C9830}"/>
              </a:ext>
            </a:extLst>
          </p:cNvPr>
          <p:cNvSpPr txBox="1"/>
          <p:nvPr/>
        </p:nvSpPr>
        <p:spPr>
          <a:xfrm>
            <a:off x="457200" y="5167950"/>
            <a:ext cx="6858000" cy="3472746"/>
          </a:xfrm>
          <a:prstGeom prst="rect">
            <a:avLst/>
          </a:prstGeom>
          <a:noFill/>
        </p:spPr>
        <p:txBody>
          <a:bodyPr wrap="square">
            <a:spAutoFit/>
          </a:bodyPr>
          <a:lstStyle/>
          <a:p>
            <a:pPr marR="681355" lvl="2" algn="ctr"/>
            <a:r>
              <a:rPr lang="en-US" sz="1200" b="1" dirty="0">
                <a:latin typeface="Oswald" pitchFamily="2" charset="77"/>
              </a:rPr>
              <a:t>                </a:t>
            </a:r>
            <a:r>
              <a:rPr lang="en-US" b="1" i="0" u="sng" dirty="0">
                <a:solidFill>
                  <a:srgbClr val="000000"/>
                </a:solidFill>
                <a:effectLst/>
                <a:latin typeface="Oswald" pitchFamily="2" charset="77"/>
              </a:rPr>
              <a:t>Operating Principle</a:t>
            </a:r>
            <a:r>
              <a:rPr lang="en-US" b="1" u="sng" dirty="0">
                <a:latin typeface="Oswald" pitchFamily="2" charset="77"/>
              </a:rPr>
              <a:t>s</a:t>
            </a:r>
            <a:endParaRPr lang="en-US" b="1" i="0" u="sng" dirty="0">
              <a:solidFill>
                <a:srgbClr val="000000"/>
              </a:solidFill>
              <a:effectLst/>
              <a:latin typeface="Oswald" pitchFamily="2" charset="77"/>
            </a:endParaRPr>
          </a:p>
          <a:p>
            <a:pPr marR="681355" lvl="2"/>
            <a:endParaRPr lang="en-US" sz="1200" b="1" u="sng" dirty="0">
              <a:latin typeface="Oswald" pitchFamily="2" charset="77"/>
            </a:endParaRPr>
          </a:p>
          <a:p>
            <a:pPr marR="681355" lvl="2" algn="ctr"/>
            <a:r>
              <a:rPr lang="en-US" sz="1200" b="1" i="0" u="none" strike="noStrike" dirty="0">
                <a:solidFill>
                  <a:schemeClr val="tx2">
                    <a:lumMod val="10000"/>
                  </a:schemeClr>
                </a:solidFill>
                <a:effectLst/>
                <a:latin typeface="Oswald" panose="00000500000000000000" pitchFamily="2" charset="0"/>
              </a:rPr>
              <a:t>             At our school, we are committed to fostering a culture of TROJAN PRIDE, where:</a:t>
            </a:r>
            <a:endParaRPr lang="en-US" sz="1200" b="0" dirty="0">
              <a:solidFill>
                <a:schemeClr val="tx2">
                  <a:lumMod val="10000"/>
                </a:schemeClr>
              </a:solidFill>
              <a:effectLst/>
              <a:latin typeface="Oswald" panose="00000500000000000000" pitchFamily="2" charset="0"/>
            </a:endParaRPr>
          </a:p>
          <a:p>
            <a:pPr algn="ctr" rtl="0">
              <a:spcBef>
                <a:spcPts val="1400"/>
              </a:spcBef>
              <a:spcAft>
                <a:spcPts val="0"/>
              </a:spcAft>
            </a:pPr>
            <a:r>
              <a:rPr lang="en-US" b="1" i="0" u="none" strike="noStrike" dirty="0">
                <a:solidFill>
                  <a:srgbClr val="181818"/>
                </a:solidFill>
                <a:effectLst/>
                <a:highlight>
                  <a:srgbClr val="FFFFFF"/>
                </a:highlight>
                <a:latin typeface="Oswald" panose="00000500000000000000" pitchFamily="2" charset="0"/>
              </a:rPr>
              <a:t>Politeness</a:t>
            </a:r>
            <a:r>
              <a:rPr lang="en-US" sz="1300" b="1" i="0" u="none" strike="noStrike" dirty="0">
                <a:solidFill>
                  <a:srgbClr val="181818"/>
                </a:solidFill>
                <a:effectLst/>
                <a:highlight>
                  <a:srgbClr val="FFFFFF"/>
                </a:highlight>
                <a:latin typeface="Oswald" panose="00000500000000000000" pitchFamily="2" charset="0"/>
              </a:rPr>
              <a:t>:</a:t>
            </a:r>
            <a:r>
              <a:rPr lang="en-US" sz="1300" b="1" i="0" u="none" strike="noStrike" dirty="0">
                <a:solidFill>
                  <a:srgbClr val="000000"/>
                </a:solidFill>
                <a:effectLst/>
                <a:highlight>
                  <a:srgbClr val="FFFFFF"/>
                </a:highlight>
                <a:latin typeface="Oswald" panose="00000500000000000000" pitchFamily="2" charset="0"/>
              </a:rPr>
              <a:t> </a:t>
            </a:r>
            <a:r>
              <a:rPr lang="en-US" sz="1300" b="0" i="0" u="none" strike="noStrike" dirty="0">
                <a:solidFill>
                  <a:srgbClr val="000000"/>
                </a:solidFill>
                <a:effectLst/>
                <a:highlight>
                  <a:srgbClr val="FFFFFF"/>
                </a:highlight>
                <a:latin typeface="Oswald" panose="00000500000000000000" pitchFamily="2" charset="0"/>
              </a:rPr>
              <a:t>is at the forefront of our interactions, encouraging kindness and respect among all members of our </a:t>
            </a:r>
            <a:r>
              <a:rPr lang="en-US" sz="1300" b="0" i="0" u="none" strike="noStrike" dirty="0">
                <a:solidFill>
                  <a:srgbClr val="000000"/>
                </a:solidFill>
                <a:effectLst/>
                <a:latin typeface="Oswald" panose="00000500000000000000" pitchFamily="2" charset="0"/>
              </a:rPr>
              <a:t>community.</a:t>
            </a:r>
            <a:endParaRPr lang="en-US" sz="1300" b="0" dirty="0">
              <a:effectLst/>
            </a:endParaRPr>
          </a:p>
          <a:p>
            <a:pPr algn="ctr" rtl="0">
              <a:spcBef>
                <a:spcPts val="0"/>
              </a:spcBef>
              <a:spcAft>
                <a:spcPts val="0"/>
              </a:spcAft>
            </a:pPr>
            <a:r>
              <a:rPr lang="en-US" b="1" i="0" u="none" strike="noStrike" dirty="0">
                <a:solidFill>
                  <a:srgbClr val="181818"/>
                </a:solidFill>
                <a:effectLst/>
                <a:highlight>
                  <a:srgbClr val="FFFFFF"/>
                </a:highlight>
                <a:latin typeface="Oswald" panose="00000500000000000000" pitchFamily="2" charset="0"/>
              </a:rPr>
              <a:t>Responsibility</a:t>
            </a:r>
            <a:r>
              <a:rPr lang="en-US" sz="1300" b="0" i="0" u="none" strike="noStrike" dirty="0">
                <a:solidFill>
                  <a:srgbClr val="181818"/>
                </a:solidFill>
                <a:effectLst/>
                <a:highlight>
                  <a:srgbClr val="FFFFFF"/>
                </a:highlight>
                <a:latin typeface="Oswald" panose="00000500000000000000" pitchFamily="2" charset="0"/>
              </a:rPr>
              <a:t>: </a:t>
            </a:r>
            <a:r>
              <a:rPr lang="en-US" sz="1300" b="0" i="0" u="none" strike="noStrike" dirty="0">
                <a:solidFill>
                  <a:srgbClr val="000000"/>
                </a:solidFill>
                <a:effectLst/>
                <a:highlight>
                  <a:srgbClr val="FFFFFF"/>
                </a:highlight>
                <a:latin typeface="Oswald" panose="00000500000000000000" pitchFamily="2" charset="0"/>
              </a:rPr>
              <a:t>is embraced as we take ownership of our actions, decisions, and learning, promoting accountability and a sense of belonging.</a:t>
            </a:r>
            <a:endParaRPr lang="en-US" sz="1300" b="0" dirty="0">
              <a:effectLst/>
            </a:endParaRPr>
          </a:p>
          <a:p>
            <a:pPr algn="ctr" rtl="0">
              <a:spcBef>
                <a:spcPts val="0"/>
              </a:spcBef>
              <a:spcAft>
                <a:spcPts val="0"/>
              </a:spcAft>
            </a:pPr>
            <a:r>
              <a:rPr lang="en-US" b="1" i="0" u="none" strike="noStrike" dirty="0">
                <a:solidFill>
                  <a:srgbClr val="181818"/>
                </a:solidFill>
                <a:effectLst/>
                <a:highlight>
                  <a:srgbClr val="FFFFFF"/>
                </a:highlight>
                <a:latin typeface="Oswald" panose="00000500000000000000" pitchFamily="2" charset="0"/>
              </a:rPr>
              <a:t>Integrity</a:t>
            </a:r>
            <a:r>
              <a:rPr lang="en-US" sz="1300" b="1" i="0" u="none" strike="noStrike" dirty="0">
                <a:solidFill>
                  <a:srgbClr val="181818"/>
                </a:solidFill>
                <a:effectLst/>
                <a:highlight>
                  <a:srgbClr val="FFFFFF"/>
                </a:highlight>
                <a:latin typeface="Oswald" panose="00000500000000000000" pitchFamily="2" charset="0"/>
              </a:rPr>
              <a:t>:</a:t>
            </a:r>
            <a:r>
              <a:rPr lang="en-US" sz="1300" b="1" i="0" u="none" strike="noStrike" dirty="0">
                <a:solidFill>
                  <a:srgbClr val="000000"/>
                </a:solidFill>
                <a:effectLst/>
                <a:highlight>
                  <a:srgbClr val="FFFFFF"/>
                </a:highlight>
                <a:latin typeface="Oswald" panose="00000500000000000000" pitchFamily="2" charset="0"/>
              </a:rPr>
              <a:t> </a:t>
            </a:r>
            <a:r>
              <a:rPr lang="en-US" sz="1300" b="0" i="0" u="none" strike="noStrike" dirty="0">
                <a:solidFill>
                  <a:srgbClr val="000000"/>
                </a:solidFill>
                <a:effectLst/>
                <a:highlight>
                  <a:srgbClr val="FFFFFF"/>
                </a:highlight>
                <a:latin typeface="Oswald" panose="00000500000000000000" pitchFamily="2" charset="0"/>
              </a:rPr>
              <a:t>is upheld as we engage in honest and transparent practices, building trust and mutual respect within our school.</a:t>
            </a:r>
            <a:endParaRPr lang="en-US" sz="1300" b="0" dirty="0">
              <a:effectLst/>
            </a:endParaRPr>
          </a:p>
          <a:p>
            <a:pPr algn="ctr" rtl="0">
              <a:spcBef>
                <a:spcPts val="0"/>
              </a:spcBef>
              <a:spcAft>
                <a:spcPts val="0"/>
              </a:spcAft>
            </a:pPr>
            <a:r>
              <a:rPr lang="en-US" b="1" i="0" u="none" strike="noStrike" dirty="0">
                <a:solidFill>
                  <a:srgbClr val="181818"/>
                </a:solidFill>
                <a:effectLst/>
                <a:highlight>
                  <a:srgbClr val="FFFFFF"/>
                </a:highlight>
                <a:latin typeface="Oswald" panose="00000500000000000000" pitchFamily="2" charset="0"/>
              </a:rPr>
              <a:t>Dedication</a:t>
            </a:r>
            <a:r>
              <a:rPr lang="en-US" sz="1200" b="1" i="0" u="none" strike="noStrike" dirty="0">
                <a:solidFill>
                  <a:srgbClr val="181818"/>
                </a:solidFill>
                <a:effectLst/>
                <a:highlight>
                  <a:srgbClr val="FFFFFF"/>
                </a:highlight>
                <a:latin typeface="Oswald" panose="00000500000000000000" pitchFamily="2" charset="0"/>
              </a:rPr>
              <a:t>: </a:t>
            </a:r>
            <a:r>
              <a:rPr lang="en-US" sz="1300" b="0" i="0" u="none" strike="noStrike" dirty="0">
                <a:solidFill>
                  <a:srgbClr val="000000"/>
                </a:solidFill>
                <a:effectLst/>
                <a:highlight>
                  <a:srgbClr val="FFFFFF"/>
                </a:highlight>
                <a:latin typeface="Oswald" panose="00000500000000000000" pitchFamily="2" charset="0"/>
              </a:rPr>
              <a:t>to academic excellence and personal growth drives us to strive for our best, supporting one another in our educational journeys.</a:t>
            </a:r>
            <a:endParaRPr lang="en-US" sz="1300" b="0" dirty="0">
              <a:effectLst/>
            </a:endParaRPr>
          </a:p>
          <a:p>
            <a:pPr algn="ctr"/>
            <a:r>
              <a:rPr lang="en-US" b="1" i="0" u="none" strike="noStrike" dirty="0">
                <a:solidFill>
                  <a:srgbClr val="181818"/>
                </a:solidFill>
                <a:effectLst/>
                <a:highlight>
                  <a:srgbClr val="FFFFFF"/>
                </a:highlight>
                <a:latin typeface="Oswald" panose="00000500000000000000" pitchFamily="2" charset="0"/>
              </a:rPr>
              <a:t>Empathy</a:t>
            </a:r>
            <a:r>
              <a:rPr lang="en-US" sz="1200" b="1" i="0" u="none" strike="noStrike" dirty="0">
                <a:solidFill>
                  <a:srgbClr val="181818"/>
                </a:solidFill>
                <a:effectLst/>
                <a:highlight>
                  <a:srgbClr val="FFFFFF"/>
                </a:highlight>
                <a:latin typeface="Oswald" panose="00000500000000000000" pitchFamily="2" charset="0"/>
              </a:rPr>
              <a:t>:</a:t>
            </a:r>
            <a:r>
              <a:rPr lang="en-US" sz="1200" b="1" i="0" u="none" strike="noStrike" dirty="0">
                <a:solidFill>
                  <a:srgbClr val="000000"/>
                </a:solidFill>
                <a:effectLst/>
                <a:highlight>
                  <a:srgbClr val="FFFFFF"/>
                </a:highlight>
                <a:latin typeface="Oswald" panose="00000500000000000000" pitchFamily="2" charset="0"/>
              </a:rPr>
              <a:t> </a:t>
            </a:r>
            <a:r>
              <a:rPr lang="en-US" sz="1300" b="0" i="0" u="none" strike="noStrike" dirty="0">
                <a:solidFill>
                  <a:srgbClr val="000000"/>
                </a:solidFill>
                <a:effectLst/>
                <a:highlight>
                  <a:srgbClr val="FFFFFF"/>
                </a:highlight>
                <a:latin typeface="Oswald" panose="00000500000000000000" pitchFamily="2" charset="0"/>
              </a:rPr>
              <a:t>is practiced daily, as we seek to understand and value the feelings and perspectives of others, creating a nurturing and inclusive atmosphere.</a:t>
            </a:r>
          </a:p>
          <a:p>
            <a:endParaRPr lang="en-US" sz="1200" b="1" i="0" u="none" strike="noStrike" dirty="0">
              <a:solidFill>
                <a:schemeClr val="tx2">
                  <a:lumMod val="10000"/>
                </a:schemeClr>
              </a:solidFill>
              <a:effectLst/>
              <a:highlight>
                <a:srgbClr val="FFFFFF"/>
              </a:highlight>
              <a:latin typeface="Oswald" panose="00000500000000000000" pitchFamily="2" charset="0"/>
            </a:endParaRPr>
          </a:p>
          <a:p>
            <a:pPr algn="ctr" rtl="0">
              <a:spcBef>
                <a:spcPts val="0"/>
              </a:spcBef>
              <a:spcAft>
                <a:spcPts val="1100"/>
              </a:spcAft>
            </a:pPr>
            <a:r>
              <a:rPr lang="en-US" sz="1200" b="1" i="0" u="none" strike="noStrike" dirty="0">
                <a:solidFill>
                  <a:schemeClr val="tx2">
                    <a:lumMod val="10000"/>
                  </a:schemeClr>
                </a:solidFill>
                <a:effectLst/>
                <a:highlight>
                  <a:srgbClr val="FFFFFF"/>
                </a:highlight>
                <a:latin typeface="Oswald" pitchFamily="2" charset="77"/>
              </a:rPr>
              <a:t>Together, we embody TROJAN PRIDE in our actions, achievements, and the positive impact </a:t>
            </a:r>
            <a:r>
              <a:rPr lang="en-US" sz="1200" b="1" i="0" u="none" strike="noStrike" dirty="0">
                <a:solidFill>
                  <a:schemeClr val="accent1"/>
                </a:solidFill>
                <a:effectLst/>
                <a:highlight>
                  <a:srgbClr val="FFFFFF"/>
                </a:highlight>
                <a:latin typeface="Oswald" pitchFamily="2" charset="77"/>
              </a:rPr>
              <a:t>we make on our school and beyond."</a:t>
            </a:r>
            <a:endParaRPr lang="en-US" sz="1200" b="0" dirty="0">
              <a:solidFill>
                <a:schemeClr val="accent1"/>
              </a:solidFill>
              <a:effectLst/>
              <a:highlight>
                <a:srgbClr val="FFFFFF"/>
              </a:highlight>
            </a:endParaRPr>
          </a:p>
        </p:txBody>
      </p:sp>
      <p:pic>
        <p:nvPicPr>
          <p:cNvPr id="2" name="Picture 1" descr="A gold logo with a sword and shield&#10;&#10;Description automatically generated">
            <a:extLst>
              <a:ext uri="{FF2B5EF4-FFF2-40B4-BE49-F238E27FC236}">
                <a16:creationId xmlns:a16="http://schemas.microsoft.com/office/drawing/2014/main" id="{1A4F662F-FBE2-9742-26CD-BDC829C85F32}"/>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79" name="Google Shape;179;p25"/>
          <p:cNvSpPr txBox="1"/>
          <p:nvPr/>
        </p:nvSpPr>
        <p:spPr>
          <a:xfrm>
            <a:off x="1327990" y="213825"/>
            <a:ext cx="4533900" cy="6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Code of Conduct</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Bus Expectations and Procedures</a:t>
            </a:r>
            <a:endParaRPr dirty="0"/>
          </a:p>
        </p:txBody>
      </p:sp>
      <p:cxnSp>
        <p:nvCxnSpPr>
          <p:cNvPr id="180" name="Google Shape;180;p25"/>
          <p:cNvCxnSpPr/>
          <p:nvPr/>
        </p:nvCxnSpPr>
        <p:spPr>
          <a:xfrm rot="10800000" flipH="1">
            <a:off x="1057275" y="938850"/>
            <a:ext cx="6400800" cy="38100"/>
          </a:xfrm>
          <a:prstGeom prst="straightConnector1">
            <a:avLst/>
          </a:prstGeom>
          <a:noFill/>
          <a:ln w="9525" cap="flat" cmpd="sng">
            <a:solidFill>
              <a:srgbClr val="FF0000"/>
            </a:solidFill>
            <a:prstDash val="solid"/>
            <a:round/>
            <a:headEnd type="none" w="med" len="med"/>
            <a:tailEnd type="none" w="med" len="med"/>
          </a:ln>
        </p:spPr>
      </p:cxnSp>
      <p:sp>
        <p:nvSpPr>
          <p:cNvPr id="181" name="Google Shape;181;p25"/>
          <p:cNvSpPr txBox="1"/>
          <p:nvPr/>
        </p:nvSpPr>
        <p:spPr>
          <a:xfrm>
            <a:off x="1057275" y="1181100"/>
            <a:ext cx="6315300" cy="141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Riding the bus to and from school is a PRIVILEGE. The State Department of Education  </a:t>
            </a:r>
            <a:r>
              <a:rPr lang="en" b="1" dirty="0">
                <a:latin typeface="Oswald"/>
                <a:ea typeface="Oswald"/>
                <a:cs typeface="Oswald"/>
                <a:sym typeface="Oswald"/>
              </a:rPr>
              <a:t>does not require</a:t>
            </a:r>
            <a:r>
              <a:rPr lang="en" dirty="0">
                <a:latin typeface="Oswald"/>
                <a:ea typeface="Oswald"/>
                <a:cs typeface="Oswald"/>
                <a:sym typeface="Oswald"/>
              </a:rPr>
              <a:t> the school to transport students to and from school. If bus expectations are not followed, this privilege can be taken away. </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Please refer to the Anderson Pride Behavior Matrix for bus expectations.</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p:txBody>
      </p:sp>
      <p:sp>
        <p:nvSpPr>
          <p:cNvPr id="182" name="Google Shape;182;p25"/>
          <p:cNvSpPr/>
          <p:nvPr/>
        </p:nvSpPr>
        <p:spPr>
          <a:xfrm>
            <a:off x="542925" y="2724150"/>
            <a:ext cx="2448000" cy="2076600"/>
          </a:xfrm>
          <a:prstGeom prst="roundRect">
            <a:avLst>
              <a:gd name="adj" fmla="val 16667"/>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latin typeface="Oswald"/>
                <a:ea typeface="Oswald"/>
                <a:cs typeface="Oswald"/>
                <a:sym typeface="Oswald"/>
              </a:rPr>
              <a:t>Buses will be unloaded in the back of the school building.</a:t>
            </a:r>
          </a:p>
          <a:p>
            <a:pPr marL="0" lvl="0" indent="0" algn="ctr" rtl="0">
              <a:spcBef>
                <a:spcPts val="0"/>
              </a:spcBef>
              <a:spcAft>
                <a:spcPts val="0"/>
              </a:spcAft>
              <a:buNone/>
            </a:pPr>
            <a:r>
              <a:rPr lang="en" sz="1300" dirty="0">
                <a:latin typeface="Oswald"/>
                <a:ea typeface="Oswald"/>
                <a:cs typeface="Oswald"/>
                <a:sym typeface="Oswald"/>
              </a:rPr>
              <a:t>Buses will load on the west end near the Library. </a:t>
            </a:r>
            <a:endParaRPr sz="1300" dirty="0">
              <a:latin typeface="Oswald"/>
              <a:ea typeface="Oswald"/>
              <a:cs typeface="Oswald"/>
              <a:sym typeface="Oswald"/>
            </a:endParaRPr>
          </a:p>
          <a:p>
            <a:pPr marL="0" lvl="0" indent="0" algn="ctr" rtl="0">
              <a:spcBef>
                <a:spcPts val="0"/>
              </a:spcBef>
              <a:spcAft>
                <a:spcPts val="0"/>
              </a:spcAft>
              <a:buNone/>
            </a:pPr>
            <a:r>
              <a:rPr lang="en" sz="1300" dirty="0">
                <a:latin typeface="Oswald"/>
                <a:ea typeface="Oswald"/>
                <a:cs typeface="Oswald"/>
                <a:sym typeface="Oswald"/>
              </a:rPr>
              <a:t>Plenty of time is allowed for loading and unloading. </a:t>
            </a:r>
            <a:endParaRPr sz="1300" dirty="0">
              <a:latin typeface="Oswald"/>
              <a:ea typeface="Oswald"/>
              <a:cs typeface="Oswald"/>
              <a:sym typeface="Oswald"/>
            </a:endParaRPr>
          </a:p>
        </p:txBody>
      </p:sp>
      <p:sp>
        <p:nvSpPr>
          <p:cNvPr id="183" name="Google Shape;183;p25"/>
          <p:cNvSpPr/>
          <p:nvPr/>
        </p:nvSpPr>
        <p:spPr>
          <a:xfrm>
            <a:off x="2414550" y="7334250"/>
            <a:ext cx="2448000" cy="2076600"/>
          </a:xfrm>
          <a:prstGeom prst="roundRect">
            <a:avLst>
              <a:gd name="adj" fmla="val 16667"/>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Oswald"/>
                <a:ea typeface="Oswald"/>
                <a:cs typeface="Oswald"/>
                <a:sym typeface="Oswald"/>
              </a:rPr>
              <a:t>Students who are not regular bus riders are permitted to ride a bus with written or verbal parental permission  to the school office, if space is available.</a:t>
            </a:r>
            <a:endParaRPr sz="1300">
              <a:latin typeface="Oswald"/>
              <a:ea typeface="Oswald"/>
              <a:cs typeface="Oswald"/>
              <a:sym typeface="Oswald"/>
            </a:endParaRPr>
          </a:p>
        </p:txBody>
      </p:sp>
      <p:sp>
        <p:nvSpPr>
          <p:cNvPr id="184" name="Google Shape;184;p25"/>
          <p:cNvSpPr/>
          <p:nvPr/>
        </p:nvSpPr>
        <p:spPr>
          <a:xfrm>
            <a:off x="609600" y="5076825"/>
            <a:ext cx="2448000" cy="2076600"/>
          </a:xfrm>
          <a:prstGeom prst="roundRect">
            <a:avLst>
              <a:gd name="adj" fmla="val 16667"/>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Oswald"/>
                <a:ea typeface="Oswald"/>
                <a:cs typeface="Oswald"/>
                <a:sym typeface="Oswald"/>
              </a:rPr>
              <a:t>Students will have a bus assigned at the beginning of the school year. </a:t>
            </a:r>
            <a:endParaRPr sz="1300">
              <a:latin typeface="Oswald"/>
              <a:ea typeface="Oswald"/>
              <a:cs typeface="Oswald"/>
              <a:sym typeface="Oswald"/>
            </a:endParaRPr>
          </a:p>
          <a:p>
            <a:pPr marL="0" lvl="0" indent="0" algn="ctr" rtl="0">
              <a:spcBef>
                <a:spcPts val="0"/>
              </a:spcBef>
              <a:spcAft>
                <a:spcPts val="0"/>
              </a:spcAft>
              <a:buNone/>
            </a:pPr>
            <a:endParaRPr sz="1300">
              <a:latin typeface="Oswald"/>
              <a:ea typeface="Oswald"/>
              <a:cs typeface="Oswald"/>
              <a:sym typeface="Oswald"/>
            </a:endParaRPr>
          </a:p>
          <a:p>
            <a:pPr marL="0" lvl="0" indent="0" algn="ctr" rtl="0">
              <a:spcBef>
                <a:spcPts val="0"/>
              </a:spcBef>
              <a:spcAft>
                <a:spcPts val="0"/>
              </a:spcAft>
              <a:buNone/>
            </a:pPr>
            <a:r>
              <a:rPr lang="en" sz="1300">
                <a:latin typeface="Oswald"/>
                <a:ea typeface="Oswald"/>
                <a:cs typeface="Oswald"/>
                <a:sym typeface="Oswald"/>
              </a:rPr>
              <a:t>If students rides a bus other than their assigned bus, they must have written or verbal permission communicated to office personnel, directly from parents/guardians.</a:t>
            </a:r>
            <a:endParaRPr sz="1300">
              <a:latin typeface="Oswald"/>
              <a:ea typeface="Oswald"/>
              <a:cs typeface="Oswald"/>
              <a:sym typeface="Oswald"/>
            </a:endParaRPr>
          </a:p>
        </p:txBody>
      </p:sp>
      <p:sp>
        <p:nvSpPr>
          <p:cNvPr id="185" name="Google Shape;185;p25"/>
          <p:cNvSpPr/>
          <p:nvPr/>
        </p:nvSpPr>
        <p:spPr>
          <a:xfrm>
            <a:off x="4200525" y="5029200"/>
            <a:ext cx="2448000" cy="2076600"/>
          </a:xfrm>
          <a:prstGeom prst="roundRect">
            <a:avLst>
              <a:gd name="adj" fmla="val 16667"/>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Oswald"/>
                <a:ea typeface="Oswald"/>
                <a:cs typeface="Oswald"/>
                <a:sym typeface="Oswald"/>
              </a:rPr>
              <a:t>Communication regarding changes in after school transportation must be made before 2:30 P.M. to the school office.</a:t>
            </a:r>
            <a:endParaRPr sz="1300">
              <a:latin typeface="Oswald"/>
              <a:ea typeface="Oswald"/>
              <a:cs typeface="Oswald"/>
              <a:sym typeface="Oswald"/>
            </a:endParaRPr>
          </a:p>
        </p:txBody>
      </p:sp>
      <p:sp>
        <p:nvSpPr>
          <p:cNvPr id="186" name="Google Shape;186;p25"/>
          <p:cNvSpPr/>
          <p:nvPr/>
        </p:nvSpPr>
        <p:spPr>
          <a:xfrm>
            <a:off x="4200525" y="2724150"/>
            <a:ext cx="2448000" cy="2076600"/>
          </a:xfrm>
          <a:prstGeom prst="roundRect">
            <a:avLst>
              <a:gd name="adj" fmla="val 16667"/>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latin typeface="Oswald"/>
                <a:ea typeface="Oswald"/>
                <a:cs typeface="Oswald"/>
                <a:sym typeface="Oswald"/>
              </a:rPr>
              <a:t>Buses will unload at 7:40.</a:t>
            </a:r>
            <a:endParaRPr sz="1300" dirty="0">
              <a:latin typeface="Oswald"/>
              <a:ea typeface="Oswald"/>
              <a:cs typeface="Oswald"/>
              <a:sym typeface="Oswald"/>
            </a:endParaRPr>
          </a:p>
          <a:p>
            <a:pPr marL="0" lvl="0" indent="0" algn="ctr" rtl="0">
              <a:spcBef>
                <a:spcPts val="0"/>
              </a:spcBef>
              <a:spcAft>
                <a:spcPts val="0"/>
              </a:spcAft>
              <a:buNone/>
            </a:pPr>
            <a:endParaRPr sz="1300" dirty="0">
              <a:latin typeface="Oswald"/>
              <a:ea typeface="Oswald"/>
              <a:cs typeface="Oswald"/>
              <a:sym typeface="Oswald"/>
            </a:endParaRPr>
          </a:p>
          <a:p>
            <a:pPr marL="0" lvl="0" indent="0" algn="ctr" rtl="0">
              <a:spcBef>
                <a:spcPts val="0"/>
              </a:spcBef>
              <a:spcAft>
                <a:spcPts val="0"/>
              </a:spcAft>
              <a:buNone/>
            </a:pPr>
            <a:r>
              <a:rPr lang="en" sz="1300" dirty="0">
                <a:latin typeface="Oswald"/>
                <a:ea typeface="Oswald"/>
                <a:cs typeface="Oswald"/>
                <a:sym typeface="Oswald"/>
              </a:rPr>
              <a:t>They will leave the school at 3:15 to transport students home.</a:t>
            </a:r>
            <a:endParaRPr sz="1300" dirty="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2662B196-9F74-2D12-C97A-7C12205E88AA}"/>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78" name="Google Shape;278;p33"/>
          <p:cNvSpPr txBox="1"/>
          <p:nvPr/>
        </p:nvSpPr>
        <p:spPr>
          <a:xfrm>
            <a:off x="1327990" y="191106"/>
            <a:ext cx="4095900" cy="7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and Family Rights</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Dress Code and School Functions</a:t>
            </a:r>
            <a:endParaRPr dirty="0"/>
          </a:p>
        </p:txBody>
      </p:sp>
      <p:cxnSp>
        <p:nvCxnSpPr>
          <p:cNvPr id="279" name="Google Shape;279;p33"/>
          <p:cNvCxnSpPr/>
          <p:nvPr/>
        </p:nvCxnSpPr>
        <p:spPr>
          <a:xfrm>
            <a:off x="1304925" y="872275"/>
            <a:ext cx="6229200" cy="0"/>
          </a:xfrm>
          <a:prstGeom prst="straightConnector1">
            <a:avLst/>
          </a:prstGeom>
          <a:noFill/>
          <a:ln w="9525" cap="flat" cmpd="sng">
            <a:solidFill>
              <a:srgbClr val="FF0000"/>
            </a:solidFill>
            <a:prstDash val="solid"/>
            <a:round/>
            <a:headEnd type="none" w="med" len="med"/>
            <a:tailEnd type="none" w="med" len="med"/>
          </a:ln>
        </p:spPr>
      </p:cxnSp>
      <p:sp>
        <p:nvSpPr>
          <p:cNvPr id="280" name="Google Shape;280;p33"/>
          <p:cNvSpPr txBox="1"/>
          <p:nvPr/>
        </p:nvSpPr>
        <p:spPr>
          <a:xfrm>
            <a:off x="600075" y="1158025"/>
            <a:ext cx="6934200" cy="45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Oswald"/>
                <a:ea typeface="Oswald"/>
                <a:cs typeface="Oswald"/>
                <a:sym typeface="Oswald"/>
              </a:rPr>
              <a:t>Student Appearance Guidelines</a:t>
            </a:r>
            <a:endParaRPr b="1" dirty="0">
              <a:latin typeface="Oswald"/>
              <a:ea typeface="Oswald"/>
              <a:cs typeface="Oswald"/>
              <a:sym typeface="Oswald"/>
            </a:endParaRPr>
          </a:p>
          <a:p>
            <a:pPr marL="457200" lvl="0" indent="0" algn="l" rtl="0">
              <a:spcBef>
                <a:spcPts val="0"/>
              </a:spcBef>
              <a:spcAft>
                <a:spcPts val="0"/>
              </a:spcAft>
              <a:buNone/>
            </a:pPr>
            <a:endParaRPr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sz="1200" dirty="0">
                <a:latin typeface="Oswald"/>
                <a:ea typeface="Oswald"/>
                <a:cs typeface="Oswald"/>
                <a:sym typeface="Oswald"/>
              </a:rPr>
              <a:t>Shorts and skirts must be mid-thigh length. </a:t>
            </a:r>
          </a:p>
          <a:p>
            <a:pPr marL="457200" indent="-317500">
              <a:buSzPts val="1400"/>
              <a:buFont typeface="Oswald"/>
              <a:buChar char="●"/>
            </a:pPr>
            <a:r>
              <a:rPr lang="en-US" sz="1200" dirty="0">
                <a:latin typeface="Oswald"/>
                <a:ea typeface="Oswald"/>
                <a:cs typeface="Oswald"/>
                <a:sym typeface="Oswald"/>
              </a:rPr>
              <a:t>Shirts must sufficiently cover the waistband while arms are raised. </a:t>
            </a:r>
            <a:r>
              <a:rPr lang="en" sz="1200" dirty="0">
                <a:latin typeface="Oswald"/>
                <a:ea typeface="Oswald"/>
                <a:cs typeface="Oswald"/>
                <a:sym typeface="Oswald"/>
              </a:rPr>
              <a:t>Spaghetti straps and crop tops are not allowed. Sleeveless shirts must have modest arm openings. </a:t>
            </a:r>
            <a:endParaRPr sz="1200"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sz="1200" dirty="0">
                <a:latin typeface="Oswald"/>
                <a:ea typeface="Oswald"/>
                <a:cs typeface="Oswald"/>
                <a:sym typeface="Oswald"/>
              </a:rPr>
              <a:t>Pants or shorts that are too large and sag below the hips will not be allowed.</a:t>
            </a:r>
            <a:endParaRPr sz="1200"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sz="1200" dirty="0">
                <a:latin typeface="Oswald"/>
                <a:ea typeface="Oswald"/>
                <a:cs typeface="Oswald"/>
                <a:sym typeface="Oswald"/>
              </a:rPr>
              <a:t>No hoods, hats, caps, scarves, or bandanas shall be worn inside the school building.</a:t>
            </a:r>
            <a:endParaRPr sz="1200"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sz="1200" dirty="0">
                <a:latin typeface="Oswald"/>
                <a:ea typeface="Oswald"/>
                <a:cs typeface="Oswald"/>
                <a:sym typeface="Oswald"/>
              </a:rPr>
              <a:t>Clothing that promotes beer, liquor, obscene words or suggestive statements, and/or grotesque pictures, such as skulls or violence, are inappropriate. </a:t>
            </a:r>
            <a:endParaRPr sz="1200"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sz="1200" dirty="0">
                <a:latin typeface="Oswald"/>
                <a:ea typeface="Oswald"/>
                <a:cs typeface="Oswald"/>
                <a:sym typeface="Oswald"/>
              </a:rPr>
              <a:t>Hairstyles must be reasonable, modest, clean, and in such style as will not cause distraction from the educational process.</a:t>
            </a:r>
            <a:endParaRPr sz="1200"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sz="1200" dirty="0">
                <a:latin typeface="Oswald"/>
                <a:ea typeface="Oswald"/>
                <a:cs typeface="Oswald"/>
                <a:sym typeface="Oswald"/>
              </a:rPr>
              <a:t>The only allowed piercings are in the ear and small nose studs. No earring plugs or gauges that stretch the ear. No other piercings are allowed. </a:t>
            </a:r>
            <a:endParaRPr sz="1200"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sz="1200" dirty="0">
                <a:latin typeface="Oswald"/>
                <a:ea typeface="Oswald"/>
                <a:cs typeface="Oswald"/>
                <a:sym typeface="Oswald"/>
              </a:rPr>
              <a:t>Dress properly for the weather.</a:t>
            </a:r>
          </a:p>
          <a:p>
            <a:pPr marL="457200" lvl="0" indent="-317500" algn="l" rtl="0">
              <a:spcBef>
                <a:spcPts val="0"/>
              </a:spcBef>
              <a:spcAft>
                <a:spcPts val="0"/>
              </a:spcAft>
              <a:buSzPts val="1400"/>
              <a:buFont typeface="Oswald"/>
              <a:buChar char="●"/>
            </a:pPr>
            <a:r>
              <a:rPr lang="en-US" sz="1200" b="0" i="0" dirty="0">
                <a:solidFill>
                  <a:schemeClr val="tx2">
                    <a:lumMod val="10000"/>
                  </a:schemeClr>
                </a:solidFill>
                <a:effectLst/>
                <a:highlight>
                  <a:srgbClr val="FFFFFF"/>
                </a:highlight>
                <a:latin typeface="Oswald" pitchFamily="2" charset="77"/>
              </a:rPr>
              <a:t>Pajamas, pajama pants, </a:t>
            </a:r>
            <a:r>
              <a:rPr lang="en-US" sz="1200" i="0" dirty="0">
                <a:solidFill>
                  <a:schemeClr val="tx2">
                    <a:lumMod val="10000"/>
                  </a:schemeClr>
                </a:solidFill>
                <a:effectLst/>
                <a:highlight>
                  <a:srgbClr val="FFFFFF"/>
                </a:highlight>
                <a:latin typeface="Oswald" pitchFamily="2" charset="77"/>
              </a:rPr>
              <a:t>house shoes</a:t>
            </a:r>
            <a:r>
              <a:rPr lang="en-US" sz="1200" b="0" i="0" dirty="0">
                <a:solidFill>
                  <a:schemeClr val="tx2">
                    <a:lumMod val="10000"/>
                  </a:schemeClr>
                </a:solidFill>
                <a:effectLst/>
                <a:highlight>
                  <a:srgbClr val="FFFFFF"/>
                </a:highlight>
                <a:latin typeface="Oswald" pitchFamily="2" charset="77"/>
              </a:rPr>
              <a:t>, or other nightwear may </a:t>
            </a:r>
            <a:r>
              <a:rPr lang="en-US" sz="1200" i="0" dirty="0">
                <a:solidFill>
                  <a:schemeClr val="tx2">
                    <a:lumMod val="10000"/>
                  </a:schemeClr>
                </a:solidFill>
                <a:effectLst/>
                <a:highlight>
                  <a:srgbClr val="FFFFFF"/>
                </a:highlight>
                <a:latin typeface="Oswald" pitchFamily="2" charset="77"/>
              </a:rPr>
              <a:t>not </a:t>
            </a:r>
            <a:r>
              <a:rPr lang="en-US" sz="1200" b="0" i="0" dirty="0">
                <a:solidFill>
                  <a:schemeClr val="tx2">
                    <a:lumMod val="10000"/>
                  </a:schemeClr>
                </a:solidFill>
                <a:effectLst/>
                <a:highlight>
                  <a:srgbClr val="FFFFFF"/>
                </a:highlight>
                <a:latin typeface="Oswald" pitchFamily="2" charset="77"/>
              </a:rPr>
              <a:t>be worn to school unless for a specified schoolwide or classroom event.</a:t>
            </a:r>
            <a:endParaRPr sz="1200" dirty="0">
              <a:solidFill>
                <a:schemeClr val="tx2">
                  <a:lumMod val="10000"/>
                </a:schemeClr>
              </a:solidFill>
              <a:latin typeface="Oswald" pitchFamily="2" charset="77"/>
              <a:ea typeface="Oswald"/>
              <a:cs typeface="Oswald"/>
              <a:sym typeface="Oswald"/>
            </a:endParaRPr>
          </a:p>
          <a:p>
            <a:pPr marL="457200" lvl="0" indent="-317500" algn="l" rtl="0">
              <a:spcBef>
                <a:spcPts val="0"/>
              </a:spcBef>
              <a:spcAft>
                <a:spcPts val="0"/>
              </a:spcAft>
              <a:buSzPts val="1400"/>
              <a:buFont typeface="Oswald"/>
              <a:buChar char="●"/>
            </a:pPr>
            <a:r>
              <a:rPr lang="en" sz="1200" dirty="0">
                <a:latin typeface="Oswald"/>
                <a:ea typeface="Oswald"/>
                <a:cs typeface="Oswald"/>
                <a:sym typeface="Oswald"/>
              </a:rPr>
              <a:t>Appropriate shoes must be worn to school. </a:t>
            </a:r>
            <a:endParaRPr sz="12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 sz="1200" dirty="0">
                <a:latin typeface="Oswald"/>
                <a:ea typeface="Oswald"/>
                <a:cs typeface="Oswald"/>
                <a:sym typeface="Oswald"/>
              </a:rPr>
              <a:t>Tennis shoes are recommended for the safety of the students.</a:t>
            </a:r>
            <a:endParaRPr sz="1200" dirty="0">
              <a:latin typeface="Oswald"/>
              <a:ea typeface="Oswald"/>
              <a:cs typeface="Oswald"/>
              <a:sym typeface="Oswald"/>
            </a:endParaRPr>
          </a:p>
          <a:p>
            <a:pPr marL="914400" lvl="1" indent="-317500" algn="l" rtl="0">
              <a:spcBef>
                <a:spcPts val="0"/>
              </a:spcBef>
              <a:spcAft>
                <a:spcPts val="0"/>
              </a:spcAft>
              <a:buSzPts val="1400"/>
              <a:buFont typeface="Oswald"/>
              <a:buChar char="○"/>
            </a:pPr>
            <a:r>
              <a:rPr lang="en-US" sz="1200" dirty="0">
                <a:latin typeface="Oswald"/>
                <a:ea typeface="Oswald"/>
                <a:cs typeface="Oswald"/>
                <a:sym typeface="Oswald"/>
              </a:rPr>
              <a:t>No cleats are allowed. Backless shoes are not recommended.</a:t>
            </a:r>
          </a:p>
          <a:p>
            <a:pPr marL="457200" lvl="0" indent="-317500" algn="l" rtl="0">
              <a:spcBef>
                <a:spcPts val="0"/>
              </a:spcBef>
              <a:spcAft>
                <a:spcPts val="0"/>
              </a:spcAft>
              <a:buSzPts val="1400"/>
              <a:buFont typeface="Oswald"/>
              <a:buChar char="●"/>
            </a:pPr>
            <a:r>
              <a:rPr lang="en" sz="1200" dirty="0">
                <a:latin typeface="Oswald"/>
                <a:ea typeface="Oswald"/>
                <a:cs typeface="Oswald"/>
                <a:sym typeface="Oswald"/>
              </a:rPr>
              <a:t>Any questionable attire is left to the discretion of the Superintendent and/or Principal.</a:t>
            </a:r>
            <a:endParaRPr sz="1200" dirty="0">
              <a:latin typeface="Oswald"/>
              <a:ea typeface="Oswald"/>
              <a:cs typeface="Oswald"/>
              <a:sym typeface="Oswald"/>
            </a:endParaRPr>
          </a:p>
        </p:txBody>
      </p:sp>
      <p:graphicFrame>
        <p:nvGraphicFramePr>
          <p:cNvPr id="281" name="Google Shape;281;p33"/>
          <p:cNvGraphicFramePr/>
          <p:nvPr>
            <p:extLst>
              <p:ext uri="{D42A27DB-BD31-4B8C-83A1-F6EECF244321}">
                <p14:modId xmlns:p14="http://schemas.microsoft.com/office/powerpoint/2010/main" val="1324673828"/>
              </p:ext>
            </p:extLst>
          </p:nvPr>
        </p:nvGraphicFramePr>
        <p:xfrm>
          <a:off x="600075" y="5514975"/>
          <a:ext cx="6653075" cy="2986980"/>
        </p:xfrm>
        <a:graphic>
          <a:graphicData uri="http://schemas.openxmlformats.org/drawingml/2006/table">
            <a:tbl>
              <a:tblPr>
                <a:noFill/>
                <a:tableStyleId>{435BCFCC-3145-474F-B425-0D240A9E1C36}</a:tableStyleId>
              </a:tblPr>
              <a:tblGrid>
                <a:gridCol w="20461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1756975">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208425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dirty="0">
                          <a:latin typeface="Oswald"/>
                          <a:ea typeface="Oswald"/>
                          <a:cs typeface="Oswald"/>
                          <a:sym typeface="Oswald"/>
                        </a:rPr>
                        <a:t>Classroom Parties</a:t>
                      </a:r>
                      <a:endParaRPr dirty="0">
                        <a:latin typeface="Oswald"/>
                        <a:ea typeface="Oswald"/>
                        <a:cs typeface="Oswald"/>
                        <a:sym typeface="Oswald"/>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endParaRPr>
                        <a:latin typeface="Oswald"/>
                        <a:ea typeface="Oswald"/>
                        <a:cs typeface="Oswald"/>
                        <a:sym typeface="Oswald"/>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r>
                        <a:rPr lang="en">
                          <a:latin typeface="Oswald"/>
                          <a:ea typeface="Oswald"/>
                          <a:cs typeface="Oswald"/>
                          <a:sym typeface="Oswald"/>
                        </a:rPr>
                        <a:t>Assemblies</a:t>
                      </a:r>
                      <a:endParaRPr>
                        <a:latin typeface="Oswald"/>
                        <a:ea typeface="Oswald"/>
                        <a:cs typeface="Oswald"/>
                        <a:sym typeface="Oswald"/>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endParaRPr>
                        <a:latin typeface="Oswald"/>
                        <a:ea typeface="Oswald"/>
                        <a:cs typeface="Oswald"/>
                        <a:sym typeface="Oswald"/>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r>
                        <a:rPr lang="en">
                          <a:latin typeface="Oswald"/>
                          <a:ea typeface="Oswald"/>
                          <a:cs typeface="Oswald"/>
                          <a:sym typeface="Oswald"/>
                        </a:rPr>
                        <a:t>Sporting Events &amp;</a:t>
                      </a:r>
                      <a:endParaRPr>
                        <a:latin typeface="Oswald"/>
                        <a:ea typeface="Oswald"/>
                        <a:cs typeface="Oswald"/>
                        <a:sym typeface="Oswald"/>
                      </a:endParaRPr>
                    </a:p>
                    <a:p>
                      <a:pPr marL="0" lvl="0" indent="0" algn="l" rtl="0">
                        <a:spcBef>
                          <a:spcPts val="0"/>
                        </a:spcBef>
                        <a:spcAft>
                          <a:spcPts val="0"/>
                        </a:spcAft>
                        <a:buNone/>
                      </a:pPr>
                      <a:r>
                        <a:rPr lang="en">
                          <a:latin typeface="Oswald"/>
                          <a:ea typeface="Oswald"/>
                          <a:cs typeface="Oswald"/>
                          <a:sym typeface="Oswald"/>
                        </a:rPr>
                        <a:t>School Activities</a:t>
                      </a:r>
                      <a:endParaRPr>
                        <a:latin typeface="Oswald"/>
                        <a:ea typeface="Oswald"/>
                        <a:cs typeface="Oswald"/>
                        <a:sym typeface="Oswald"/>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1200" dirty="0">
                          <a:latin typeface="Oswald"/>
                          <a:ea typeface="Oswald"/>
                          <a:cs typeface="Oswald"/>
                          <a:sym typeface="Oswald"/>
                        </a:rPr>
                        <a:t>*Class parties are coordinated with the teachers, so please review the classroom handbook for further information.</a:t>
                      </a:r>
                      <a:endParaRPr sz="1200"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*Families will receive notification of school parties through teacher notification.</a:t>
                      </a:r>
                      <a:endParaRPr sz="1200"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*Birthday party invitations will not be passed out at school unless every student in the class is being invited.</a:t>
                      </a: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endParaRPr>
                        <a:latin typeface="Oswald"/>
                        <a:ea typeface="Oswald"/>
                        <a:cs typeface="Oswald"/>
                        <a:sym typeface="Oswald"/>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r>
                        <a:rPr lang="en" sz="1200" dirty="0">
                          <a:latin typeface="Oswald"/>
                          <a:ea typeface="Oswald"/>
                          <a:cs typeface="Oswald"/>
                          <a:sym typeface="Oswald"/>
                        </a:rPr>
                        <a:t>*Assemblies are held each week to recognize student success and showcase our monthly character trait. </a:t>
                      </a:r>
                      <a:endParaRPr sz="800"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*From time to time, other assemblies occur, and families will be notified when necessary.</a:t>
                      </a:r>
                      <a:endParaRPr sz="1200" dirty="0">
                        <a:latin typeface="Oswald"/>
                        <a:ea typeface="Oswald"/>
                        <a:cs typeface="Oswald"/>
                        <a:sym typeface="Oswald"/>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tc>
                  <a:txBody>
                    <a:bodyPr/>
                    <a:lstStyle/>
                    <a:p>
                      <a:pPr marL="0" lvl="0" indent="0" algn="l" rtl="0">
                        <a:spcBef>
                          <a:spcPts val="0"/>
                        </a:spcBef>
                        <a:spcAft>
                          <a:spcPts val="0"/>
                        </a:spcAft>
                        <a:buNone/>
                      </a:pPr>
                      <a:endParaRPr>
                        <a:latin typeface="Oswald"/>
                        <a:ea typeface="Oswald"/>
                        <a:cs typeface="Oswald"/>
                        <a:sym typeface="Oswald"/>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solidFill>
                      <a:srgbClr val="F1C232"/>
                    </a:solidFill>
                  </a:tcPr>
                </a:tc>
                <a:tc>
                  <a:txBody>
                    <a:bodyPr/>
                    <a:lstStyle/>
                    <a:p>
                      <a:pPr marL="0" lvl="0" indent="0" algn="l" rtl="0">
                        <a:spcBef>
                          <a:spcPts val="0"/>
                        </a:spcBef>
                        <a:spcAft>
                          <a:spcPts val="0"/>
                        </a:spcAft>
                        <a:buNone/>
                      </a:pPr>
                      <a:r>
                        <a:rPr lang="en" sz="1200" dirty="0">
                          <a:latin typeface="Oswald"/>
                          <a:ea typeface="Oswald"/>
                          <a:cs typeface="Oswald"/>
                          <a:sym typeface="Oswald"/>
                        </a:rPr>
                        <a:t>*School sporting events, activities, and PVO sponsored activities are held throughout the year. Notification regarding events will be posted on the school’s website, or through electronic communication or phone calls.</a:t>
                      </a:r>
                      <a:endParaRPr sz="1200"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*All school policies, procedures, and student conduct are applicable to students during these events and activities. </a:t>
                      </a:r>
                      <a:endParaRPr sz="1200" dirty="0">
                        <a:latin typeface="Oswald"/>
                        <a:ea typeface="Oswald"/>
                        <a:cs typeface="Oswald"/>
                        <a:sym typeface="Oswald"/>
                      </a:endParaRPr>
                    </a:p>
                  </a:txBody>
                  <a:tcPr marL="91425" marR="91425" marT="91425" marB="91425">
                    <a:lnL w="9525" cap="flat" cmpd="sng">
                      <a:solidFill>
                        <a:srgbClr val="FF0000"/>
                      </a:solidFill>
                      <a:prstDash val="solid"/>
                      <a:round/>
                      <a:headEnd type="none" w="sm" len="sm"/>
                      <a:tailEnd type="none" w="sm" len="sm"/>
                    </a:lnL>
                    <a:lnR w="9525" cap="flat" cmpd="sng">
                      <a:solidFill>
                        <a:srgbClr val="FF0000"/>
                      </a:solidFill>
                      <a:prstDash val="solid"/>
                      <a:round/>
                      <a:headEnd type="none" w="sm" len="sm"/>
                      <a:tailEnd type="none" w="sm" len="sm"/>
                    </a:lnR>
                    <a:lnT w="9525" cap="flat" cmpd="sng">
                      <a:solidFill>
                        <a:srgbClr val="FF0000"/>
                      </a:solidFill>
                      <a:prstDash val="solid"/>
                      <a:round/>
                      <a:headEnd type="none" w="sm" len="sm"/>
                      <a:tailEnd type="none" w="sm" len="sm"/>
                    </a:lnT>
                    <a:lnB w="9525" cap="flat" cmpd="sng">
                      <a:solidFill>
                        <a:srgbClr val="FF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Picture 1" descr="A gold logo with a sword and shield&#10;&#10;Description automatically generated">
            <a:extLst>
              <a:ext uri="{FF2B5EF4-FFF2-40B4-BE49-F238E27FC236}">
                <a16:creationId xmlns:a16="http://schemas.microsoft.com/office/drawing/2014/main" id="{DFF107B4-C5A5-6B8F-525B-C6CC838732AF}"/>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E0D9DD7A-3D85-6470-70F1-E723479925F4}"/>
            </a:ext>
          </a:extLst>
        </p:cNvPr>
        <p:cNvGrpSpPr/>
        <p:nvPr/>
      </p:nvGrpSpPr>
      <p:grpSpPr>
        <a:xfrm>
          <a:off x="0" y="0"/>
          <a:ext cx="0" cy="0"/>
          <a:chOff x="0" y="0"/>
          <a:chExt cx="0" cy="0"/>
        </a:xfrm>
      </p:grpSpPr>
      <p:sp>
        <p:nvSpPr>
          <p:cNvPr id="212" name="Google Shape;212;p27">
            <a:extLst>
              <a:ext uri="{FF2B5EF4-FFF2-40B4-BE49-F238E27FC236}">
                <a16:creationId xmlns:a16="http://schemas.microsoft.com/office/drawing/2014/main" id="{45D41BB3-3E8E-1AF7-0E37-AE1BB61F44EB}"/>
              </a:ext>
            </a:extLst>
          </p:cNvPr>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14" name="Google Shape;214;p27">
            <a:extLst>
              <a:ext uri="{FF2B5EF4-FFF2-40B4-BE49-F238E27FC236}">
                <a16:creationId xmlns:a16="http://schemas.microsoft.com/office/drawing/2014/main" id="{F0DC4565-1FC2-8834-9B35-67148AAD04CE}"/>
              </a:ext>
            </a:extLst>
          </p:cNvPr>
          <p:cNvSpPr txBox="1"/>
          <p:nvPr/>
        </p:nvSpPr>
        <p:spPr>
          <a:xfrm>
            <a:off x="1262504" y="158999"/>
            <a:ext cx="5581500" cy="8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Code of Conduct</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Trojan PRIDE Behavior Matrix</a:t>
            </a:r>
            <a:endParaRPr dirty="0"/>
          </a:p>
        </p:txBody>
      </p:sp>
      <p:cxnSp>
        <p:nvCxnSpPr>
          <p:cNvPr id="215" name="Google Shape;215;p27">
            <a:extLst>
              <a:ext uri="{FF2B5EF4-FFF2-40B4-BE49-F238E27FC236}">
                <a16:creationId xmlns:a16="http://schemas.microsoft.com/office/drawing/2014/main" id="{C89A7415-E528-B665-2E85-755740BE8A44}"/>
              </a:ext>
            </a:extLst>
          </p:cNvPr>
          <p:cNvCxnSpPr/>
          <p:nvPr/>
        </p:nvCxnSpPr>
        <p:spPr>
          <a:xfrm>
            <a:off x="1104900" y="981075"/>
            <a:ext cx="6534300" cy="0"/>
          </a:xfrm>
          <a:prstGeom prst="straightConnector1">
            <a:avLst/>
          </a:prstGeom>
          <a:noFill/>
          <a:ln w="9525" cap="flat" cmpd="sng">
            <a:solidFill>
              <a:srgbClr val="FF0000"/>
            </a:solidFill>
            <a:prstDash val="solid"/>
            <a:round/>
            <a:headEnd type="none" w="med" len="med"/>
            <a:tailEnd type="none" w="med" len="med"/>
          </a:ln>
        </p:spPr>
      </p:cxnSp>
      <p:sp>
        <p:nvSpPr>
          <p:cNvPr id="218" name="Google Shape;218;p27">
            <a:extLst>
              <a:ext uri="{FF2B5EF4-FFF2-40B4-BE49-F238E27FC236}">
                <a16:creationId xmlns:a16="http://schemas.microsoft.com/office/drawing/2014/main" id="{31AADB05-FC04-3F28-C3BF-BBDBA309EA32}"/>
              </a:ext>
            </a:extLst>
          </p:cNvPr>
          <p:cNvSpPr>
            <a:spLocks/>
          </p:cNvSpPr>
          <p:nvPr/>
        </p:nvSpPr>
        <p:spPr>
          <a:xfrm>
            <a:off x="359596" y="1050127"/>
            <a:ext cx="7053207" cy="2637854"/>
          </a:xfrm>
          <a:prstGeom prst="snip2DiagRect">
            <a:avLst>
              <a:gd name="adj1" fmla="val 0"/>
              <a:gd name="adj2" fmla="val 16667"/>
            </a:avLst>
          </a:prstGeom>
          <a:solidFill>
            <a:schemeClr val="lt2"/>
          </a:solidFill>
          <a:ln w="28575" cap="flat" cmpd="sng">
            <a:solidFill>
              <a:srgbClr val="F1C232"/>
            </a:solidFill>
            <a:prstDash val="solid"/>
            <a:round/>
            <a:headEnd type="none" w="sm" len="sm"/>
            <a:tailEnd type="none" w="sm" len="sm"/>
          </a:ln>
          <a:effectLst>
            <a:outerShdw blurRad="57150" dist="28575" dir="5400000" algn="bl" rotWithShape="0">
              <a:srgbClr val="000000">
                <a:alpha val="50000"/>
              </a:srgbClr>
            </a:outerShdw>
          </a:effectLst>
        </p:spPr>
        <p:txBody>
          <a:bodyPr spcFirstLastPara="1" wrap="square" lIns="91425" tIns="91425" rIns="91425" bIns="91425" anchor="t" anchorCtr="0">
            <a:noAutofit/>
          </a:bodyPr>
          <a:lstStyle/>
          <a:p>
            <a:endParaRPr lang="en-US" sz="1200" dirty="0"/>
          </a:p>
          <a:p>
            <a:endParaRPr lang="en-US" sz="1200" dirty="0"/>
          </a:p>
          <a:p>
            <a:pPr marL="0" lvl="0" indent="0" algn="l" rtl="0">
              <a:spcBef>
                <a:spcPts val="0"/>
              </a:spcBef>
              <a:spcAft>
                <a:spcPts val="0"/>
              </a:spcAft>
              <a:buNone/>
            </a:pPr>
            <a:endParaRPr sz="1200" dirty="0">
              <a:latin typeface="Oswald"/>
              <a:ea typeface="Oswald"/>
              <a:cs typeface="Oswald"/>
              <a:sym typeface="Oswald"/>
            </a:endParaRPr>
          </a:p>
        </p:txBody>
      </p:sp>
      <p:pic>
        <p:nvPicPr>
          <p:cNvPr id="5" name="Picture 4" descr="A gold logo with a sword and shield&#10;&#10;Description automatically generated">
            <a:extLst>
              <a:ext uri="{FF2B5EF4-FFF2-40B4-BE49-F238E27FC236}">
                <a16:creationId xmlns:a16="http://schemas.microsoft.com/office/drawing/2014/main" id="{BBC94695-3570-C08B-4C88-3947D89A353E}"/>
              </a:ext>
            </a:extLst>
          </p:cNvPr>
          <p:cNvPicPr>
            <a:picLocks noChangeAspect="1"/>
          </p:cNvPicPr>
          <p:nvPr/>
        </p:nvPicPr>
        <p:blipFill>
          <a:blip r:embed="rId3"/>
          <a:stretch>
            <a:fillRect/>
          </a:stretch>
        </p:blipFill>
        <p:spPr>
          <a:xfrm>
            <a:off x="359596" y="136632"/>
            <a:ext cx="968394" cy="968394"/>
          </a:xfrm>
          <a:prstGeom prst="rect">
            <a:avLst/>
          </a:prstGeom>
        </p:spPr>
      </p:pic>
      <p:pic>
        <p:nvPicPr>
          <p:cNvPr id="3" name="Picture 2" descr="A chart with text on it&#10;&#10;AI-generated content may be incorrect.">
            <a:extLst>
              <a:ext uri="{FF2B5EF4-FFF2-40B4-BE49-F238E27FC236}">
                <a16:creationId xmlns:a16="http://schemas.microsoft.com/office/drawing/2014/main" id="{2F36DB96-A1E4-BCED-F5AB-F24AFEAE3271}"/>
              </a:ext>
            </a:extLst>
          </p:cNvPr>
          <p:cNvPicPr>
            <a:picLocks noChangeAspect="1"/>
          </p:cNvPicPr>
          <p:nvPr/>
        </p:nvPicPr>
        <p:blipFill>
          <a:blip r:embed="rId4"/>
          <a:stretch>
            <a:fillRect/>
          </a:stretch>
        </p:blipFill>
        <p:spPr>
          <a:xfrm>
            <a:off x="0" y="3874292"/>
            <a:ext cx="7772400" cy="5828379"/>
          </a:xfrm>
          <a:prstGeom prst="rect">
            <a:avLst/>
          </a:prstGeom>
        </p:spPr>
      </p:pic>
      <p:sp>
        <p:nvSpPr>
          <p:cNvPr id="4" name="TextBox 3">
            <a:extLst>
              <a:ext uri="{FF2B5EF4-FFF2-40B4-BE49-F238E27FC236}">
                <a16:creationId xmlns:a16="http://schemas.microsoft.com/office/drawing/2014/main" id="{A2E4878E-8881-57D5-857E-5A9C7A0A941C}"/>
              </a:ext>
            </a:extLst>
          </p:cNvPr>
          <p:cNvSpPr txBox="1"/>
          <p:nvPr/>
        </p:nvSpPr>
        <p:spPr>
          <a:xfrm>
            <a:off x="411095" y="979547"/>
            <a:ext cx="6950207" cy="2708434"/>
          </a:xfrm>
          <a:prstGeom prst="rect">
            <a:avLst/>
          </a:prstGeom>
          <a:noFill/>
        </p:spPr>
        <p:txBody>
          <a:bodyPr wrap="square" rtlCol="0">
            <a:spAutoFit/>
          </a:bodyPr>
          <a:lstStyle/>
          <a:p>
            <a:pPr lvl="0" algn="ctr"/>
            <a:endParaRPr lang="en" b="1" dirty="0">
              <a:latin typeface="Oswald"/>
              <a:ea typeface="Oswald"/>
              <a:cs typeface="Oswald"/>
              <a:sym typeface="Oswald"/>
            </a:endParaRPr>
          </a:p>
          <a:p>
            <a:r>
              <a:rPr lang="en-US" sz="1200" dirty="0">
                <a:latin typeface="Oswald" panose="00000500000000000000" pitchFamily="2" charset="0"/>
              </a:rPr>
              <a:t>A behavior matrix is a simple, visual tool that clearly outlines school or classroom expectations in different settings (like the hallway, cafeteria, or playground). These matrices are important because they help students understand exactly what positive behavior looks like in each area, making expectations consistent and easy to follow.</a:t>
            </a:r>
          </a:p>
          <a:p>
            <a:endParaRPr lang="en-US" sz="1200" dirty="0">
              <a:latin typeface="Oswald" panose="00000500000000000000" pitchFamily="2" charset="0"/>
            </a:endParaRPr>
          </a:p>
          <a:p>
            <a:r>
              <a:rPr lang="en-US" sz="1200" dirty="0">
                <a:latin typeface="Oswald" panose="00000500000000000000" pitchFamily="2" charset="0"/>
              </a:rPr>
              <a:t>They are effective because they:</a:t>
            </a:r>
          </a:p>
          <a:p>
            <a:pPr marL="171450" indent="-171450">
              <a:buFont typeface="Arial" panose="020B0604020202020204" pitchFamily="34" charset="0"/>
              <a:buChar char="•"/>
            </a:pPr>
            <a:r>
              <a:rPr lang="en-US" sz="1200" dirty="0">
                <a:latin typeface="Oswald" panose="00000500000000000000" pitchFamily="2" charset="0"/>
              </a:rPr>
              <a:t>Promote a positive and safe learning environment</a:t>
            </a:r>
          </a:p>
          <a:p>
            <a:pPr marL="171450" indent="-171450">
              <a:buFont typeface="Arial" panose="020B0604020202020204" pitchFamily="34" charset="0"/>
              <a:buChar char="•"/>
            </a:pPr>
            <a:r>
              <a:rPr lang="en-US" sz="1200" dirty="0">
                <a:latin typeface="Oswald" panose="00000500000000000000" pitchFamily="2" charset="0"/>
              </a:rPr>
              <a:t>Help reduce confusion and misbehavior</a:t>
            </a:r>
          </a:p>
          <a:p>
            <a:pPr marL="171450" indent="-171450">
              <a:buFont typeface="Arial" panose="020B0604020202020204" pitchFamily="34" charset="0"/>
              <a:buChar char="•"/>
            </a:pPr>
            <a:r>
              <a:rPr lang="en-US" sz="1200" dirty="0">
                <a:latin typeface="Oswald" panose="00000500000000000000" pitchFamily="2" charset="0"/>
              </a:rPr>
              <a:t>Support students in making good choices</a:t>
            </a:r>
          </a:p>
          <a:p>
            <a:pPr marL="171450" indent="-171450">
              <a:buFont typeface="Arial" panose="020B0604020202020204" pitchFamily="34" charset="0"/>
              <a:buChar char="•"/>
            </a:pPr>
            <a:r>
              <a:rPr lang="en-US" sz="1200" dirty="0">
                <a:latin typeface="Oswald" panose="00000500000000000000" pitchFamily="2" charset="0"/>
              </a:rPr>
              <a:t>Encourage accountability and consistency across all staff and settings</a:t>
            </a:r>
          </a:p>
          <a:p>
            <a:pPr marL="171450" indent="-171450">
              <a:buFont typeface="Arial" panose="020B0604020202020204" pitchFamily="34" charset="0"/>
              <a:buChar char="•"/>
            </a:pPr>
            <a:endParaRPr lang="en-US" sz="1200" dirty="0">
              <a:latin typeface="Oswald" panose="00000500000000000000" pitchFamily="2" charset="0"/>
            </a:endParaRPr>
          </a:p>
          <a:p>
            <a:r>
              <a:rPr lang="en-US" sz="1200" dirty="0">
                <a:latin typeface="Oswald" panose="00000500000000000000" pitchFamily="2" charset="0"/>
              </a:rPr>
              <a:t>By teaching and reinforcing expected behaviors, behavior matrices help all students succeed—academically, socially, and emotionally</a:t>
            </a:r>
            <a:r>
              <a:rPr lang="en-US" sz="1200" dirty="0"/>
              <a:t>.</a:t>
            </a:r>
          </a:p>
          <a:p>
            <a:endParaRPr lang="en-US" sz="1200" dirty="0"/>
          </a:p>
        </p:txBody>
      </p:sp>
    </p:spTree>
    <p:extLst>
      <p:ext uri="{BB962C8B-B14F-4D97-AF65-F5344CB8AC3E}">
        <p14:creationId xmlns:p14="http://schemas.microsoft.com/office/powerpoint/2010/main" val="411319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14" name="Google Shape;214;p27"/>
          <p:cNvSpPr txBox="1"/>
          <p:nvPr/>
        </p:nvSpPr>
        <p:spPr>
          <a:xfrm>
            <a:off x="1262504" y="158999"/>
            <a:ext cx="5581500" cy="8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Code of Conduct</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Universal Interventions and Discipline Referrals</a:t>
            </a:r>
            <a:endParaRPr dirty="0"/>
          </a:p>
        </p:txBody>
      </p:sp>
      <p:cxnSp>
        <p:nvCxnSpPr>
          <p:cNvPr id="215" name="Google Shape;215;p27"/>
          <p:cNvCxnSpPr/>
          <p:nvPr/>
        </p:nvCxnSpPr>
        <p:spPr>
          <a:xfrm>
            <a:off x="1104900" y="981075"/>
            <a:ext cx="6534300" cy="0"/>
          </a:xfrm>
          <a:prstGeom prst="straightConnector1">
            <a:avLst/>
          </a:prstGeom>
          <a:noFill/>
          <a:ln w="9525" cap="flat" cmpd="sng">
            <a:solidFill>
              <a:srgbClr val="FF0000"/>
            </a:solidFill>
            <a:prstDash val="solid"/>
            <a:round/>
            <a:headEnd type="none" w="med" len="med"/>
            <a:tailEnd type="none" w="med" len="med"/>
          </a:ln>
        </p:spPr>
      </p:cxnSp>
      <p:sp>
        <p:nvSpPr>
          <p:cNvPr id="216" name="Google Shape;216;p27"/>
          <p:cNvSpPr/>
          <p:nvPr/>
        </p:nvSpPr>
        <p:spPr>
          <a:xfrm>
            <a:off x="3194326" y="1685313"/>
            <a:ext cx="3877500" cy="29769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403100" y="1574025"/>
            <a:ext cx="2245800" cy="3282300"/>
          </a:xfrm>
          <a:prstGeom prst="snip2DiagRect">
            <a:avLst>
              <a:gd name="adj1" fmla="val 0"/>
              <a:gd name="adj2" fmla="val 16667"/>
            </a:avLst>
          </a:prstGeom>
          <a:solidFill>
            <a:schemeClr val="lt2"/>
          </a:solidFill>
          <a:ln w="28575" cap="flat" cmpd="sng">
            <a:solidFill>
              <a:srgbClr val="F1C232"/>
            </a:solidFill>
            <a:prstDash val="solid"/>
            <a:round/>
            <a:headEnd type="none" w="sm" len="sm"/>
            <a:tailEnd type="none" w="sm" len="sm"/>
          </a:ln>
          <a:effectLst>
            <a:outerShdw blurRad="57150" dist="28575"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Oswald"/>
                <a:ea typeface="Oswald"/>
                <a:cs typeface="Oswald"/>
                <a:sym typeface="Oswald"/>
              </a:rPr>
              <a:t>Trojan PRIDE GOTCHA!!! Is a universal intervention used at Anderson to encourage expected behavior and positive student conduct.</a:t>
            </a: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When students receive a GOTCHA!!!, it means they are exhibiting positive behavior.  Verbal praise should be given to the students to encourage this behavior. The pink copy of the GOTCHA is sent home with the student. </a:t>
            </a:r>
            <a:endParaRPr sz="1200" dirty="0">
              <a:latin typeface="Oswald"/>
              <a:ea typeface="Oswald"/>
              <a:cs typeface="Oswald"/>
              <a:sym typeface="Oswald"/>
            </a:endParaRPr>
          </a:p>
        </p:txBody>
      </p:sp>
      <p:sp>
        <p:nvSpPr>
          <p:cNvPr id="219" name="Google Shape;219;p27"/>
          <p:cNvSpPr/>
          <p:nvPr/>
        </p:nvSpPr>
        <p:spPr>
          <a:xfrm>
            <a:off x="268750" y="5761750"/>
            <a:ext cx="5360400" cy="3506100"/>
          </a:xfrm>
          <a:prstGeom prst="rect">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 name="Google Shape;220;p27"/>
          <p:cNvPicPr preferRelativeResize="0"/>
          <p:nvPr/>
        </p:nvPicPr>
        <p:blipFill>
          <a:blip r:embed="rId3">
            <a:alphaModFix/>
          </a:blip>
          <a:stretch>
            <a:fillRect/>
          </a:stretch>
        </p:blipFill>
        <p:spPr>
          <a:xfrm>
            <a:off x="412650" y="5854699"/>
            <a:ext cx="5111169" cy="3282302"/>
          </a:xfrm>
          <a:prstGeom prst="rect">
            <a:avLst/>
          </a:prstGeom>
          <a:noFill/>
          <a:ln>
            <a:noFill/>
          </a:ln>
        </p:spPr>
      </p:pic>
      <p:sp>
        <p:nvSpPr>
          <p:cNvPr id="221" name="Google Shape;221;p27"/>
          <p:cNvSpPr/>
          <p:nvPr/>
        </p:nvSpPr>
        <p:spPr>
          <a:xfrm>
            <a:off x="5800725" y="5114925"/>
            <a:ext cx="1857300" cy="4115700"/>
          </a:xfrm>
          <a:prstGeom prst="snip1Rect">
            <a:avLst>
              <a:gd name="adj" fmla="val 16667"/>
            </a:avLst>
          </a:prstGeom>
          <a:solidFill>
            <a:schemeClr val="lt2"/>
          </a:solidFill>
          <a:ln w="28575" cap="flat" cmpd="sng">
            <a:solidFill>
              <a:srgbClr val="F1C232"/>
            </a:solidFill>
            <a:prstDash val="solid"/>
            <a:round/>
            <a:headEnd type="none" w="sm" len="sm"/>
            <a:tailEnd type="none" w="sm" len="sm"/>
          </a:ln>
          <a:effectLst>
            <a:outerShdw blurRad="57150" dist="3810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Office Discipline Referral Form (ODR)</a:t>
            </a:r>
            <a:endParaRPr>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a:p>
            <a:pPr marL="0" lvl="0" indent="0" algn="l" rtl="0">
              <a:spcBef>
                <a:spcPts val="0"/>
              </a:spcBef>
              <a:spcAft>
                <a:spcPts val="0"/>
              </a:spcAft>
              <a:buNone/>
            </a:pPr>
            <a:r>
              <a:rPr lang="en">
                <a:latin typeface="Oswald"/>
                <a:ea typeface="Oswald"/>
                <a:cs typeface="Oswald"/>
                <a:sym typeface="Oswald"/>
              </a:rPr>
              <a:t>ODRs are used to track problem behavior and disciplinary consequences. A student receives this form when he/she have NOT exhibited expected behaviors or desired student conduct. The pink copy of the ODR is sent home with the student. </a:t>
            </a:r>
            <a:endParaRPr>
              <a:latin typeface="Oswald"/>
              <a:ea typeface="Oswald"/>
              <a:cs typeface="Oswald"/>
              <a:sym typeface="Oswald"/>
            </a:endParaRPr>
          </a:p>
        </p:txBody>
      </p:sp>
      <p:pic>
        <p:nvPicPr>
          <p:cNvPr id="5" name="Picture 4" descr="A gold logo with a sword and shield&#10;&#10;Description automatically generated">
            <a:extLst>
              <a:ext uri="{FF2B5EF4-FFF2-40B4-BE49-F238E27FC236}">
                <a16:creationId xmlns:a16="http://schemas.microsoft.com/office/drawing/2014/main" id="{BE343636-6769-0416-CB25-3050E33F063C}"/>
              </a:ext>
            </a:extLst>
          </p:cNvPr>
          <p:cNvPicPr>
            <a:picLocks noChangeAspect="1"/>
          </p:cNvPicPr>
          <p:nvPr/>
        </p:nvPicPr>
        <p:blipFill>
          <a:blip r:embed="rId4"/>
          <a:stretch>
            <a:fillRect/>
          </a:stretch>
        </p:blipFill>
        <p:spPr>
          <a:xfrm>
            <a:off x="359596" y="136632"/>
            <a:ext cx="968394" cy="968394"/>
          </a:xfrm>
          <a:prstGeom prst="rect">
            <a:avLst/>
          </a:prstGeom>
        </p:spPr>
      </p:pic>
      <p:pic>
        <p:nvPicPr>
          <p:cNvPr id="7" name="Picture 6" descr="A screen shot of a paper&#10;&#10;Description automatically generated">
            <a:extLst>
              <a:ext uri="{FF2B5EF4-FFF2-40B4-BE49-F238E27FC236}">
                <a16:creationId xmlns:a16="http://schemas.microsoft.com/office/drawing/2014/main" id="{3CBCC0C0-0AA1-77E8-68FA-3F897EC64728}"/>
              </a:ext>
            </a:extLst>
          </p:cNvPr>
          <p:cNvPicPr>
            <a:picLocks noChangeAspect="1"/>
          </p:cNvPicPr>
          <p:nvPr/>
        </p:nvPicPr>
        <p:blipFill>
          <a:blip r:embed="rId5"/>
          <a:stretch>
            <a:fillRect/>
          </a:stretch>
        </p:blipFill>
        <p:spPr>
          <a:xfrm>
            <a:off x="3232571" y="1698480"/>
            <a:ext cx="3801009" cy="2950565"/>
          </a:xfrm>
          <a:prstGeom prst="rect">
            <a:avLst/>
          </a:prstGeom>
        </p:spPr>
      </p:pic>
      <p:sp>
        <p:nvSpPr>
          <p:cNvPr id="2" name="TextBox 1">
            <a:extLst>
              <a:ext uri="{FF2B5EF4-FFF2-40B4-BE49-F238E27FC236}">
                <a16:creationId xmlns:a16="http://schemas.microsoft.com/office/drawing/2014/main" id="{C1145628-1E08-A001-BC26-B41A1A7F4B9D}"/>
              </a:ext>
            </a:extLst>
          </p:cNvPr>
          <p:cNvSpPr txBox="1"/>
          <p:nvPr/>
        </p:nvSpPr>
        <p:spPr>
          <a:xfrm>
            <a:off x="3800550" y="2788241"/>
            <a:ext cx="1143000" cy="1615827"/>
          </a:xfrm>
          <a:prstGeom prst="rect">
            <a:avLst/>
          </a:prstGeom>
          <a:solidFill>
            <a:schemeClr val="bg1"/>
          </a:solidFill>
        </p:spPr>
        <p:txBody>
          <a:bodyPr wrap="square" rtlCol="0">
            <a:spAutoFit/>
          </a:bodyPr>
          <a:lstStyle/>
          <a:p>
            <a:r>
              <a:rPr lang="en-US" sz="1100" dirty="0">
                <a:solidFill>
                  <a:schemeClr val="accent1"/>
                </a:solidFill>
                <a:latin typeface="Aharoni" panose="020F0502020204030204" pitchFamily="2" charset="-79"/>
                <a:cs typeface="Aharoni" panose="020F0502020204030204" pitchFamily="2" charset="-79"/>
              </a:rPr>
              <a:t>Politeness</a:t>
            </a:r>
          </a:p>
          <a:p>
            <a:endParaRPr lang="en-US" sz="1100" dirty="0">
              <a:solidFill>
                <a:schemeClr val="accent1"/>
              </a:solidFill>
              <a:latin typeface="Aharoni" panose="020F0502020204030204" pitchFamily="2" charset="-79"/>
              <a:cs typeface="Aharoni" panose="020F0502020204030204" pitchFamily="2" charset="-79"/>
            </a:endParaRPr>
          </a:p>
          <a:p>
            <a:r>
              <a:rPr lang="en-US" sz="1100" dirty="0">
                <a:solidFill>
                  <a:schemeClr val="accent1"/>
                </a:solidFill>
                <a:latin typeface="Aharoni" panose="020F0502020204030204" pitchFamily="2" charset="-79"/>
                <a:cs typeface="Aharoni" panose="020F0502020204030204" pitchFamily="2" charset="-79"/>
              </a:rPr>
              <a:t>Responsibility</a:t>
            </a:r>
          </a:p>
          <a:p>
            <a:endParaRPr lang="en-US" sz="1100" dirty="0">
              <a:solidFill>
                <a:schemeClr val="accent1"/>
              </a:solidFill>
              <a:latin typeface="Aharoni" panose="020F0502020204030204" pitchFamily="2" charset="-79"/>
              <a:cs typeface="Aharoni" panose="020F0502020204030204" pitchFamily="2" charset="-79"/>
            </a:endParaRPr>
          </a:p>
          <a:p>
            <a:r>
              <a:rPr lang="en-US" sz="1100" dirty="0">
                <a:solidFill>
                  <a:schemeClr val="accent1"/>
                </a:solidFill>
                <a:latin typeface="Aharoni" panose="020F0502020204030204" pitchFamily="2" charset="-79"/>
                <a:cs typeface="Aharoni" panose="020F0502020204030204" pitchFamily="2" charset="-79"/>
              </a:rPr>
              <a:t>Integrity</a:t>
            </a:r>
          </a:p>
          <a:p>
            <a:endParaRPr lang="en-US" sz="1100" dirty="0">
              <a:solidFill>
                <a:schemeClr val="accent1"/>
              </a:solidFill>
              <a:latin typeface="Aharoni" panose="020F0502020204030204" pitchFamily="2" charset="-79"/>
              <a:cs typeface="Aharoni" panose="020F0502020204030204" pitchFamily="2" charset="-79"/>
            </a:endParaRPr>
          </a:p>
          <a:p>
            <a:r>
              <a:rPr lang="en-US" sz="1100" dirty="0">
                <a:solidFill>
                  <a:schemeClr val="accent1"/>
                </a:solidFill>
                <a:latin typeface="Aharoni" panose="020F0502020204030204" pitchFamily="2" charset="-79"/>
                <a:cs typeface="Aharoni" panose="020F0502020204030204" pitchFamily="2" charset="-79"/>
              </a:rPr>
              <a:t>Dedication</a:t>
            </a:r>
          </a:p>
          <a:p>
            <a:endParaRPr lang="en-US" sz="1100" dirty="0">
              <a:solidFill>
                <a:schemeClr val="accent1"/>
              </a:solidFill>
              <a:latin typeface="Aharoni" panose="020F0502020204030204" pitchFamily="2" charset="-79"/>
              <a:cs typeface="Aharoni" panose="020F0502020204030204" pitchFamily="2" charset="-79"/>
            </a:endParaRPr>
          </a:p>
          <a:p>
            <a:r>
              <a:rPr lang="en-US" sz="1100" dirty="0">
                <a:solidFill>
                  <a:schemeClr val="accent1"/>
                </a:solidFill>
                <a:latin typeface="Aharoni" panose="020F0502020204030204" pitchFamily="2" charset="-79"/>
                <a:cs typeface="Aharoni" panose="020F0502020204030204" pitchFamily="2" charset="-79"/>
              </a:rPr>
              <a:t>Empathy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28" name="Google Shape;228;p28"/>
          <p:cNvSpPr txBox="1"/>
          <p:nvPr/>
        </p:nvSpPr>
        <p:spPr>
          <a:xfrm>
            <a:off x="1290600" y="201525"/>
            <a:ext cx="5191200" cy="104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Code of Conduct</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Suspension Policy and Disrespectful Behavior</a:t>
            </a:r>
            <a:endParaRPr dirty="0"/>
          </a:p>
        </p:txBody>
      </p:sp>
      <p:cxnSp>
        <p:nvCxnSpPr>
          <p:cNvPr id="229" name="Google Shape;229;p28"/>
          <p:cNvCxnSpPr/>
          <p:nvPr/>
        </p:nvCxnSpPr>
        <p:spPr>
          <a:xfrm>
            <a:off x="1114425" y="971550"/>
            <a:ext cx="6429300" cy="19200"/>
          </a:xfrm>
          <a:prstGeom prst="straightConnector1">
            <a:avLst/>
          </a:prstGeom>
          <a:noFill/>
          <a:ln w="9525" cap="flat" cmpd="sng">
            <a:solidFill>
              <a:srgbClr val="FF0000"/>
            </a:solidFill>
            <a:prstDash val="solid"/>
            <a:round/>
            <a:headEnd type="none" w="med" len="med"/>
            <a:tailEnd type="none" w="med" len="med"/>
          </a:ln>
        </p:spPr>
      </p:cxnSp>
      <p:sp>
        <p:nvSpPr>
          <p:cNvPr id="230" name="Google Shape;230;p28"/>
          <p:cNvSpPr txBox="1"/>
          <p:nvPr/>
        </p:nvSpPr>
        <p:spPr>
          <a:xfrm>
            <a:off x="349950" y="1629150"/>
            <a:ext cx="7072500" cy="6538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528"/>
              </a:spcBef>
              <a:spcAft>
                <a:spcPts val="0"/>
              </a:spcAft>
              <a:buNone/>
            </a:pPr>
            <a:endParaRPr sz="1200">
              <a:latin typeface="Oswald"/>
              <a:ea typeface="Oswald"/>
              <a:cs typeface="Oswald"/>
              <a:sym typeface="Oswald"/>
            </a:endParaRPr>
          </a:p>
          <a:p>
            <a:pPr marL="274320" marR="106679" lvl="0" indent="0" algn="l" rtl="0">
              <a:lnSpc>
                <a:spcPct val="115000"/>
              </a:lnSpc>
              <a:spcBef>
                <a:spcPts val="168"/>
              </a:spcBef>
              <a:spcAft>
                <a:spcPts val="0"/>
              </a:spcAft>
              <a:buNone/>
            </a:pPr>
            <a:endParaRPr>
              <a:latin typeface="Oswald"/>
              <a:ea typeface="Oswald"/>
              <a:cs typeface="Oswald"/>
              <a:sym typeface="Oswald"/>
            </a:endParaRPr>
          </a:p>
        </p:txBody>
      </p:sp>
      <p:sp>
        <p:nvSpPr>
          <p:cNvPr id="231" name="Google Shape;231;p28"/>
          <p:cNvSpPr txBox="1"/>
          <p:nvPr/>
        </p:nvSpPr>
        <p:spPr>
          <a:xfrm>
            <a:off x="657225" y="1905000"/>
            <a:ext cx="6648300" cy="69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swald"/>
                <a:ea typeface="Oswald"/>
                <a:cs typeface="Oswald"/>
                <a:sym typeface="Oswald"/>
              </a:rPr>
              <a:t>Student(s) violating Anderson’s Shield of Success expected behaviors and/or Student Code of Conduct at Anderson School or the associated parameters resulting in a Major Problem Behavior is subject to receive suspension as a disciplinary consequence from the Superintendent and/or Principal. Suspensions may consist of In School Suspension (ISS) or Out of School Suspension (OSS). DEPENDING ON THE INCIDENT, THE SUPERINTENDENT and/or PRINCIPAL HAS THE RIGHT TO OMIT ANY STEPS AND ADMINISTER PUNISHMENT DEEMED APPROPRIATE.</a:t>
            </a:r>
            <a:endParaRPr sz="1200">
              <a:latin typeface="Oswald"/>
              <a:ea typeface="Oswald"/>
              <a:cs typeface="Oswald"/>
              <a:sym typeface="Oswald"/>
            </a:endParaRPr>
          </a:p>
          <a:p>
            <a:pPr marL="0" lvl="0" indent="0" algn="l" rtl="0">
              <a:spcBef>
                <a:spcPts val="0"/>
              </a:spcBef>
              <a:spcAft>
                <a:spcPts val="0"/>
              </a:spcAft>
              <a:buNone/>
            </a:pPr>
            <a:endParaRPr sz="1200">
              <a:latin typeface="Oswald"/>
              <a:ea typeface="Oswald"/>
              <a:cs typeface="Oswald"/>
              <a:sym typeface="Oswald"/>
            </a:endParaRPr>
          </a:p>
          <a:p>
            <a:pPr marL="0" lvl="0" indent="0" algn="l" rtl="0">
              <a:spcBef>
                <a:spcPts val="0"/>
              </a:spcBef>
              <a:spcAft>
                <a:spcPts val="0"/>
              </a:spcAft>
              <a:buNone/>
            </a:pPr>
            <a:r>
              <a:rPr lang="en" sz="1200">
                <a:latin typeface="Oswald"/>
                <a:ea typeface="Oswald"/>
                <a:cs typeface="Oswald"/>
                <a:sym typeface="Oswald"/>
              </a:rPr>
              <a:t>Following are some, but not limited to </a:t>
            </a:r>
            <a:r>
              <a:rPr lang="en" sz="1200" u="sng">
                <a:latin typeface="Oswald"/>
                <a:ea typeface="Oswald"/>
                <a:cs typeface="Oswald"/>
                <a:sym typeface="Oswald"/>
              </a:rPr>
              <a:t>Disrespectful Behaviors</a:t>
            </a:r>
            <a:r>
              <a:rPr lang="en" sz="1200">
                <a:latin typeface="Oswald"/>
                <a:ea typeface="Oswald"/>
                <a:cs typeface="Oswald"/>
                <a:sym typeface="Oswald"/>
              </a:rPr>
              <a:t> that can and will result in immediate suspension:</a:t>
            </a:r>
            <a:endParaRPr sz="1200">
              <a:latin typeface="Oswald"/>
              <a:ea typeface="Oswald"/>
              <a:cs typeface="Oswald"/>
              <a:sym typeface="Oswald"/>
            </a:endParaRPr>
          </a:p>
          <a:p>
            <a:pPr marL="0" lvl="0" indent="0" algn="l" rtl="0">
              <a:spcBef>
                <a:spcPts val="0"/>
              </a:spcBef>
              <a:spcAft>
                <a:spcPts val="0"/>
              </a:spcAft>
              <a:buNone/>
            </a:pP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Showing disrespect for, defying the authority of, and/or being insubordinate to a teacher, administrator, or any other school district staff.</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Leaving school grounds or activities at unauthorized times without permission, refusing to identify or falsely identifying one’s self to school personnel and/or unauthorized entry into classrooms or other school premises.</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Violating the school district, Student Code of Conduct rules, policies, or public law.</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Possession or use of any firearm, weapon, object, electronic device, or substance that might be dangerous or injurious to person or property, including possession or use of fireworks. </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Engaging in conduct which endangers or jeopardizes the safety of others.</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Bullying, harassing, hazing, threatening, or verbally assaulting another student, faculty member, or other person.</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Use of profanity, vulgar language, or expressions, and/or obscene gestures.</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Assault and battery of, inflicting bodily injury on, or fighting with a student, faculty member, or other person.</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Creating or attempting to create a classroom disturbance, acting in a disorderly manner, disturbing the peace and/or inciting, encouraging, prompting or participating in an attempt to interfere with or disrupt the normal education process.</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Showing disrespect, causing damage, vandalizing, cutting, defacing, or destroying any property, real or personal, belonging to the school district, its employees, students, or visitors. </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Use or possession of tobacco in any form while riding in school vehicles, on school grounds, or other school parameters.</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Using, possessing, or being under the influence of, selling, transferring, distributing, or exchanging any alcoholic beverage, tobacco product, drug, or inhalant including vaping products. </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Engaging in extortion, theft, arson, gambling, immoral behavior, forgery, possession of stolen property, and cheating in person or on an electronic device while on school property and associated parameters.</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Possession, distribution, and/or accesses of pornographic materials, clothing, or websites electronically and/or in person.</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Failure to fulfill assigned school discipline, comply with state immunization records, truancy, and/or falsely reporting an emergency, or interfering with emergency drills. </a:t>
            </a:r>
            <a:endParaRPr sz="120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3AB46EB2-71CD-5EF9-7D70-0DB8A2232E69}"/>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48" name="Google Shape;248;p30"/>
          <p:cNvSpPr txBox="1"/>
          <p:nvPr/>
        </p:nvSpPr>
        <p:spPr>
          <a:xfrm>
            <a:off x="1327990" y="141379"/>
            <a:ext cx="5796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Academics</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Process, Programs, and Policy</a:t>
            </a:r>
            <a:endParaRPr dirty="0"/>
          </a:p>
        </p:txBody>
      </p:sp>
      <p:cxnSp>
        <p:nvCxnSpPr>
          <p:cNvPr id="249" name="Google Shape;249;p30"/>
          <p:cNvCxnSpPr/>
          <p:nvPr/>
        </p:nvCxnSpPr>
        <p:spPr>
          <a:xfrm>
            <a:off x="1219200" y="857250"/>
            <a:ext cx="6343500" cy="0"/>
          </a:xfrm>
          <a:prstGeom prst="straightConnector1">
            <a:avLst/>
          </a:prstGeom>
          <a:noFill/>
          <a:ln w="9525" cap="flat" cmpd="sng">
            <a:solidFill>
              <a:srgbClr val="FF0000"/>
            </a:solidFill>
            <a:prstDash val="solid"/>
            <a:round/>
            <a:headEnd type="none" w="med" len="med"/>
            <a:tailEnd type="none" w="med" len="med"/>
          </a:ln>
        </p:spPr>
      </p:cxnSp>
      <p:sp>
        <p:nvSpPr>
          <p:cNvPr id="250" name="Google Shape;250;p30"/>
          <p:cNvSpPr txBox="1"/>
          <p:nvPr/>
        </p:nvSpPr>
        <p:spPr>
          <a:xfrm>
            <a:off x="495300" y="1219200"/>
            <a:ext cx="6772200" cy="82829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Oswald"/>
                <a:ea typeface="Oswald"/>
                <a:cs typeface="Oswald"/>
                <a:sym typeface="Oswald"/>
              </a:rPr>
              <a:t>Cellular Devices</a:t>
            </a:r>
            <a:endParaRPr b="1"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Anderson Public School will allow students to have cellular devices (not limited to: cell phones, smart watches, smart headphones, and smart glasses) on campus. However, the device must be turned off when they arrive in the morning and kept in their backpack until 3:15. Students will be allowed to turn their device on when they are leaving campus at the end of the day. There will be NO devices out in the building throughout the day or on the playground/common areas where students gather. If a student is seen with their device throughout the day it will be taken and kept in the office. The parent will be notified and the student can have the device back at 3:30. Repeated episodes will result in a conference between the parent, student, and school administration. We realize parents may need to contact or touch base with their child if an emergency arises during the day. Parents are asked to contact the school at 918-245-0289 and leave a message. The office will make sure information is shared with the child. If it is an extreme emergency a parent can call and the student can come to the office to receive a call.</a:t>
            </a:r>
          </a:p>
          <a:p>
            <a:pPr marL="0" lvl="0" indent="0" algn="l" rtl="0">
              <a:spcBef>
                <a:spcPts val="0"/>
              </a:spcBef>
              <a:spcAft>
                <a:spcPts val="0"/>
              </a:spcAft>
              <a:buNone/>
            </a:pPr>
            <a:endParaRPr lang="en" sz="1200" dirty="0">
              <a:latin typeface="Oswald"/>
              <a:ea typeface="Oswald"/>
              <a:cs typeface="Oswald"/>
              <a:sym typeface="Oswald"/>
            </a:endParaRPr>
          </a:p>
          <a:p>
            <a:pPr lvl="0"/>
            <a:r>
              <a:rPr lang="en" sz="1200" dirty="0">
                <a:latin typeface="Oswald"/>
                <a:ea typeface="Oswald"/>
                <a:cs typeface="Oswald"/>
                <a:sym typeface="Oswald"/>
              </a:rPr>
              <a:t>Please review </a:t>
            </a:r>
            <a:r>
              <a:rPr lang="en-US" sz="1200" dirty="0">
                <a:latin typeface="Oswald"/>
                <a:ea typeface="Oswald"/>
                <a:cs typeface="Oswald"/>
                <a:sym typeface="Oswald"/>
                <a:hlinkClick r:id="rId3"/>
              </a:rPr>
              <a:t>State Bill 139</a:t>
            </a:r>
            <a:r>
              <a:rPr lang="en-US" sz="1200" u="sng" dirty="0">
                <a:latin typeface="Oswald"/>
                <a:ea typeface="Oswald"/>
                <a:cs typeface="Oswald"/>
                <a:sym typeface="Oswald"/>
                <a:hlinkClick r:id="rId3"/>
              </a:rPr>
              <a:t> </a:t>
            </a:r>
            <a:r>
              <a:rPr lang="en" sz="1200" dirty="0">
                <a:latin typeface="Oswald"/>
                <a:ea typeface="Oswald"/>
                <a:cs typeface="Oswald"/>
                <a:sym typeface="Oswald"/>
              </a:rPr>
              <a:t>for more information on state law forbidding cellular devices. </a:t>
            </a:r>
            <a:endParaRPr sz="1200"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Retention Process</a:t>
            </a:r>
            <a:endParaRPr b="1"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Some students are retained at their present grade level each year. This is a cooperative process carried on between the school and parents/guardians. Efforts are made to notify parents early in the second semester when retaining is imminent. By Oklahoma Law, the Superintendent has the authority to determine grade placement. </a:t>
            </a:r>
            <a:endParaRPr sz="1200"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Gifted and Talented Program</a:t>
            </a:r>
            <a:endParaRPr b="1"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The Anderson Gifted and Talented program serves grades 3 through 8. Student participants are served through both differentiated curriculum in the classroom and through learning laboratory programs. Student participants must qualify for the program by meeting certain criteria in compliance with Oklahoma State Law. An advocacy procedure has been developed which permits teachers and parents to recommend students for further evaluation and possible placement in the program. You are encouraged to contact the school Superintendent, Principal, or GT Coordinator if you have questions about the program. </a:t>
            </a: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Homebound Program</a:t>
            </a:r>
            <a:endParaRPr b="1"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Homebound services are for children who are unable to attend classes due to physical illness (surgery, etc.) and who expect at least a two-week, consecutive absence.</a:t>
            </a: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Special Services Program</a:t>
            </a:r>
            <a:endParaRPr b="1"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The mission of the Special Services/Special Education Program is to individualize the instruction and support of special education, based on specific identified needs for our students on an Individualized Education Plan (IEP) in order for them to achieve at their highest level. The focus of special education instruction is to create IEPs that drive our services. Anderson Public School believes in the philosophy of inclusion and follows the least restrictive environment guidelines recommended by the State Department of Education. A spectrum of services inside and outside the general education classroom help to bridge the learning gaps for special education students while building a strong sense of community. We strive to address areas of academic and other deficits through the use of research-based practices and curriculum to prepare our students for the future. </a:t>
            </a: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Student Conduct on Buses</a:t>
            </a:r>
            <a:endParaRPr b="1"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See Student Handbook page 16</a:t>
            </a:r>
            <a:endParaRPr sz="1200" dirty="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D2C91398-6116-2370-B1E0-4BCBC22AD309}"/>
              </a:ext>
            </a:extLst>
          </p:cNvPr>
          <p:cNvPicPr>
            <a:picLocks noChangeAspect="1"/>
          </p:cNvPicPr>
          <p:nvPr/>
        </p:nvPicPr>
        <p:blipFill>
          <a:blip r:embed="rId4"/>
          <a:stretch>
            <a:fillRect/>
          </a:stretch>
        </p:blipFill>
        <p:spPr>
          <a:xfrm>
            <a:off x="359596" y="136632"/>
            <a:ext cx="968394" cy="96839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38" name="Google Shape;238;p29"/>
          <p:cNvSpPr txBox="1"/>
          <p:nvPr/>
        </p:nvSpPr>
        <p:spPr>
          <a:xfrm>
            <a:off x="1327990" y="173979"/>
            <a:ext cx="6411300" cy="8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Academics</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Progress, Programs, and Policy</a:t>
            </a:r>
            <a:endParaRPr dirty="0"/>
          </a:p>
        </p:txBody>
      </p:sp>
      <p:cxnSp>
        <p:nvCxnSpPr>
          <p:cNvPr id="239" name="Google Shape;239;p29"/>
          <p:cNvCxnSpPr/>
          <p:nvPr/>
        </p:nvCxnSpPr>
        <p:spPr>
          <a:xfrm>
            <a:off x="1170925" y="913275"/>
            <a:ext cx="6430500" cy="0"/>
          </a:xfrm>
          <a:prstGeom prst="straightConnector1">
            <a:avLst/>
          </a:prstGeom>
          <a:noFill/>
          <a:ln w="9525" cap="flat" cmpd="sng">
            <a:solidFill>
              <a:srgbClr val="FF0000"/>
            </a:solidFill>
            <a:prstDash val="solid"/>
            <a:round/>
            <a:headEnd type="none" w="med" len="med"/>
            <a:tailEnd type="none" w="med" len="med"/>
          </a:ln>
        </p:spPr>
      </p:cxnSp>
      <p:sp>
        <p:nvSpPr>
          <p:cNvPr id="240" name="Google Shape;240;p29"/>
          <p:cNvSpPr txBox="1"/>
          <p:nvPr/>
        </p:nvSpPr>
        <p:spPr>
          <a:xfrm>
            <a:off x="485775" y="1438275"/>
            <a:ext cx="3352800" cy="7825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swald"/>
                <a:ea typeface="Oswald"/>
                <a:cs typeface="Oswald"/>
                <a:sym typeface="Oswald"/>
              </a:rPr>
              <a:t>Evaluation of Academic Progress</a:t>
            </a:r>
            <a:endParaRPr b="1">
              <a:latin typeface="Oswald"/>
              <a:ea typeface="Oswald"/>
              <a:cs typeface="Oswald"/>
              <a:sym typeface="Oswald"/>
            </a:endParaRPr>
          </a:p>
          <a:p>
            <a:pPr marL="0" lvl="0" indent="0" algn="l" rtl="0">
              <a:spcBef>
                <a:spcPts val="0"/>
              </a:spcBef>
              <a:spcAft>
                <a:spcPts val="0"/>
              </a:spcAft>
              <a:buNone/>
            </a:pPr>
            <a:endParaRPr sz="1200">
              <a:latin typeface="Oswald"/>
              <a:ea typeface="Oswald"/>
              <a:cs typeface="Oswald"/>
              <a:sym typeface="Oswald"/>
            </a:endParaRPr>
          </a:p>
          <a:p>
            <a:pPr marL="457200" lvl="0" indent="-304800" algn="l" rtl="0">
              <a:lnSpc>
                <a:spcPct val="115000"/>
              </a:lnSpc>
              <a:spcBef>
                <a:spcPts val="0"/>
              </a:spcBef>
              <a:spcAft>
                <a:spcPts val="0"/>
              </a:spcAft>
              <a:buSzPts val="1200"/>
              <a:buFont typeface="Oswald"/>
              <a:buAutoNum type="arabicPeriod"/>
            </a:pPr>
            <a:r>
              <a:rPr lang="en" sz="1200">
                <a:latin typeface="Oswald"/>
                <a:ea typeface="Oswald"/>
                <a:cs typeface="Oswald"/>
                <a:sym typeface="Oswald"/>
              </a:rPr>
              <a:t>The school year is divided into four nine-week grading periods for which a progress report is made to parents. A student must be enrolled a minimum of 50% to receive a report for that nine-week period.</a:t>
            </a:r>
            <a:endParaRPr sz="1200">
              <a:latin typeface="Oswald"/>
              <a:ea typeface="Oswald"/>
              <a:cs typeface="Oswald"/>
              <a:sym typeface="Oswald"/>
            </a:endParaRPr>
          </a:p>
          <a:p>
            <a:pPr marL="457200" lvl="0" indent="-304800" algn="l" rtl="0">
              <a:lnSpc>
                <a:spcPct val="115000"/>
              </a:lnSpc>
              <a:spcBef>
                <a:spcPts val="1000"/>
              </a:spcBef>
              <a:spcAft>
                <a:spcPts val="0"/>
              </a:spcAft>
              <a:buSzPts val="1200"/>
              <a:buFont typeface="Oswald"/>
              <a:buAutoNum type="arabicPeriod"/>
            </a:pPr>
            <a:r>
              <a:rPr lang="en" sz="1200">
                <a:latin typeface="Oswald"/>
                <a:ea typeface="Oswald"/>
                <a:cs typeface="Oswald"/>
                <a:sym typeface="Oswald"/>
              </a:rPr>
              <a:t>Progress reports will be sent to the home at the fifth week of each nine weeks. Special reports may be sent when a teacher feels a student is making unusually slow progress in a particular subject.</a:t>
            </a:r>
            <a:endParaRPr sz="1200">
              <a:latin typeface="Oswald"/>
              <a:ea typeface="Oswald"/>
              <a:cs typeface="Oswald"/>
              <a:sym typeface="Oswald"/>
            </a:endParaRPr>
          </a:p>
          <a:p>
            <a:pPr marL="457200" lvl="0" indent="-304800" algn="l" rtl="0">
              <a:lnSpc>
                <a:spcPct val="115000"/>
              </a:lnSpc>
              <a:spcBef>
                <a:spcPts val="1000"/>
              </a:spcBef>
              <a:spcAft>
                <a:spcPts val="0"/>
              </a:spcAft>
              <a:buSzPts val="1200"/>
              <a:buFont typeface="Oswald"/>
              <a:buAutoNum type="arabicPeriod"/>
            </a:pPr>
            <a:r>
              <a:rPr lang="en" sz="1200">
                <a:latin typeface="Oswald"/>
                <a:ea typeface="Oswald"/>
                <a:cs typeface="Oswald"/>
                <a:sym typeface="Oswald"/>
              </a:rPr>
              <a:t>All students receive a report card every nine-weeks. The following evaluation marks are used for grades Pre-K, K, 1st and 2nd:</a:t>
            </a:r>
            <a:endParaRPr sz="1200">
              <a:latin typeface="Oswald"/>
              <a:ea typeface="Oswald"/>
              <a:cs typeface="Oswald"/>
              <a:sym typeface="Oswald"/>
            </a:endParaRPr>
          </a:p>
          <a:p>
            <a:pPr marL="457200" lvl="0" indent="0" algn="l" rtl="0">
              <a:lnSpc>
                <a:spcPct val="115000"/>
              </a:lnSpc>
              <a:spcBef>
                <a:spcPts val="1000"/>
              </a:spcBef>
              <a:spcAft>
                <a:spcPts val="0"/>
              </a:spcAft>
              <a:buNone/>
            </a:pPr>
            <a:r>
              <a:rPr lang="en" sz="1200">
                <a:latin typeface="Oswald"/>
                <a:ea typeface="Oswald"/>
                <a:cs typeface="Oswald"/>
                <a:sym typeface="Oswald"/>
              </a:rPr>
              <a:t>+	Skill Mastery</a:t>
            </a:r>
            <a:endParaRPr sz="1200">
              <a:latin typeface="Oswald"/>
              <a:ea typeface="Oswald"/>
              <a:cs typeface="Oswald"/>
              <a:sym typeface="Oswald"/>
            </a:endParaRPr>
          </a:p>
          <a:p>
            <a:pPr marL="457200" lvl="0" indent="0" algn="l" rtl="0">
              <a:lnSpc>
                <a:spcPct val="115000"/>
              </a:lnSpc>
              <a:spcBef>
                <a:spcPts val="1000"/>
              </a:spcBef>
              <a:spcAft>
                <a:spcPts val="0"/>
              </a:spcAft>
              <a:buNone/>
            </a:pPr>
            <a:r>
              <a:rPr lang="en" sz="1200">
                <a:latin typeface="Oswald"/>
                <a:ea typeface="Oswald"/>
                <a:cs typeface="Oswald"/>
                <a:sym typeface="Oswald"/>
              </a:rPr>
              <a:t>/	Presently developing skill</a:t>
            </a:r>
            <a:endParaRPr sz="1200">
              <a:latin typeface="Oswald"/>
              <a:ea typeface="Oswald"/>
              <a:cs typeface="Oswald"/>
              <a:sym typeface="Oswald"/>
            </a:endParaRPr>
          </a:p>
          <a:p>
            <a:pPr marL="457200" lvl="0" indent="0" algn="l" rtl="0">
              <a:lnSpc>
                <a:spcPct val="115000"/>
              </a:lnSpc>
              <a:spcBef>
                <a:spcPts val="1000"/>
              </a:spcBef>
              <a:spcAft>
                <a:spcPts val="0"/>
              </a:spcAft>
              <a:buNone/>
            </a:pPr>
            <a:r>
              <a:rPr lang="en" sz="1200">
                <a:latin typeface="Oswald"/>
                <a:ea typeface="Oswald"/>
                <a:cs typeface="Oswald"/>
                <a:sym typeface="Oswald"/>
              </a:rPr>
              <a:t>-	Area of concern</a:t>
            </a:r>
            <a:endParaRPr sz="1200">
              <a:latin typeface="Oswald"/>
              <a:ea typeface="Oswald"/>
              <a:cs typeface="Oswald"/>
              <a:sym typeface="Oswald"/>
            </a:endParaRPr>
          </a:p>
          <a:p>
            <a:pPr marL="457200" lvl="0" indent="0" algn="l" rtl="0">
              <a:lnSpc>
                <a:spcPct val="115000"/>
              </a:lnSpc>
              <a:spcBef>
                <a:spcPts val="1000"/>
              </a:spcBef>
              <a:spcAft>
                <a:spcPts val="0"/>
              </a:spcAft>
              <a:buNone/>
            </a:pPr>
            <a:r>
              <a:rPr lang="en" sz="1200">
                <a:latin typeface="Oswald"/>
                <a:ea typeface="Oswald"/>
                <a:cs typeface="Oswald"/>
                <a:sym typeface="Oswald"/>
              </a:rPr>
              <a:t>[  ]	Not evaluated at this time </a:t>
            </a:r>
            <a:endParaRPr sz="1200">
              <a:latin typeface="Oswald"/>
              <a:ea typeface="Oswald"/>
              <a:cs typeface="Oswald"/>
              <a:sym typeface="Oswald"/>
            </a:endParaRPr>
          </a:p>
          <a:p>
            <a:pPr marL="457200" lvl="0" indent="0" algn="l" rtl="0">
              <a:lnSpc>
                <a:spcPct val="115000"/>
              </a:lnSpc>
              <a:spcBef>
                <a:spcPts val="1000"/>
              </a:spcBef>
              <a:spcAft>
                <a:spcPts val="0"/>
              </a:spcAft>
              <a:buNone/>
            </a:pPr>
            <a:endParaRPr sz="1200">
              <a:latin typeface="Oswald"/>
              <a:ea typeface="Oswald"/>
              <a:cs typeface="Oswald"/>
              <a:sym typeface="Oswald"/>
            </a:endParaRPr>
          </a:p>
          <a:p>
            <a:pPr marL="457200" lvl="0" indent="-304800" algn="l" rtl="0">
              <a:lnSpc>
                <a:spcPct val="115000"/>
              </a:lnSpc>
              <a:spcBef>
                <a:spcPts val="1000"/>
              </a:spcBef>
              <a:spcAft>
                <a:spcPts val="0"/>
              </a:spcAft>
              <a:buSzPts val="1200"/>
              <a:buFont typeface="Oswald"/>
              <a:buAutoNum type="arabicPeriod"/>
            </a:pPr>
            <a:r>
              <a:rPr lang="en" sz="1200">
                <a:latin typeface="Oswald"/>
                <a:ea typeface="Oswald"/>
                <a:cs typeface="Oswald"/>
                <a:sym typeface="Oswald"/>
              </a:rPr>
              <a:t>The following is the grading scale used by grades 3 through 8:</a:t>
            </a:r>
            <a:endParaRPr sz="1200">
              <a:latin typeface="Oswald"/>
              <a:ea typeface="Oswald"/>
              <a:cs typeface="Oswald"/>
              <a:sym typeface="Oswald"/>
            </a:endParaRPr>
          </a:p>
          <a:p>
            <a:pPr marL="457200" lvl="0" indent="0" algn="l" rtl="0">
              <a:lnSpc>
                <a:spcPct val="115000"/>
              </a:lnSpc>
              <a:spcBef>
                <a:spcPts val="1000"/>
              </a:spcBef>
              <a:spcAft>
                <a:spcPts val="0"/>
              </a:spcAft>
              <a:buNone/>
            </a:pPr>
            <a:r>
              <a:rPr lang="en" sz="1200">
                <a:latin typeface="Oswald"/>
                <a:ea typeface="Oswald"/>
                <a:cs typeface="Oswald"/>
                <a:sym typeface="Oswald"/>
              </a:rPr>
              <a:t>90-100		A - Superior</a:t>
            </a:r>
            <a:endParaRPr sz="1200">
              <a:latin typeface="Oswald"/>
              <a:ea typeface="Oswald"/>
              <a:cs typeface="Oswald"/>
              <a:sym typeface="Oswald"/>
            </a:endParaRPr>
          </a:p>
          <a:p>
            <a:pPr marL="457200" lvl="0" indent="0" algn="l" rtl="0">
              <a:lnSpc>
                <a:spcPct val="115000"/>
              </a:lnSpc>
              <a:spcBef>
                <a:spcPts val="1000"/>
              </a:spcBef>
              <a:spcAft>
                <a:spcPts val="0"/>
              </a:spcAft>
              <a:buNone/>
            </a:pPr>
            <a:r>
              <a:rPr lang="en" sz="1200">
                <a:latin typeface="Oswald"/>
                <a:ea typeface="Oswald"/>
                <a:cs typeface="Oswald"/>
                <a:sym typeface="Oswald"/>
              </a:rPr>
              <a:t>80-89		B - Above Average</a:t>
            </a:r>
            <a:endParaRPr sz="1200">
              <a:latin typeface="Oswald"/>
              <a:ea typeface="Oswald"/>
              <a:cs typeface="Oswald"/>
              <a:sym typeface="Oswald"/>
            </a:endParaRPr>
          </a:p>
          <a:p>
            <a:pPr marL="457200" lvl="0" indent="0" algn="l" rtl="0">
              <a:lnSpc>
                <a:spcPct val="115000"/>
              </a:lnSpc>
              <a:spcBef>
                <a:spcPts val="1000"/>
              </a:spcBef>
              <a:spcAft>
                <a:spcPts val="0"/>
              </a:spcAft>
              <a:buNone/>
            </a:pPr>
            <a:r>
              <a:rPr lang="en" sz="1200">
                <a:latin typeface="Oswald"/>
                <a:ea typeface="Oswald"/>
                <a:cs typeface="Oswald"/>
                <a:sym typeface="Oswald"/>
              </a:rPr>
              <a:t>70-79		C - Average</a:t>
            </a:r>
            <a:endParaRPr sz="1200">
              <a:latin typeface="Oswald"/>
              <a:ea typeface="Oswald"/>
              <a:cs typeface="Oswald"/>
              <a:sym typeface="Oswald"/>
            </a:endParaRPr>
          </a:p>
          <a:p>
            <a:pPr marL="457200" lvl="0" indent="0" algn="l" rtl="0">
              <a:lnSpc>
                <a:spcPct val="115000"/>
              </a:lnSpc>
              <a:spcBef>
                <a:spcPts val="1000"/>
              </a:spcBef>
              <a:spcAft>
                <a:spcPts val="0"/>
              </a:spcAft>
              <a:buNone/>
            </a:pPr>
            <a:r>
              <a:rPr lang="en" sz="1200">
                <a:latin typeface="Oswald"/>
                <a:ea typeface="Oswald"/>
                <a:cs typeface="Oswald"/>
                <a:sym typeface="Oswald"/>
              </a:rPr>
              <a:t>60-69		D - Below Average</a:t>
            </a:r>
            <a:endParaRPr sz="1200">
              <a:latin typeface="Oswald"/>
              <a:ea typeface="Oswald"/>
              <a:cs typeface="Oswald"/>
              <a:sym typeface="Oswald"/>
            </a:endParaRPr>
          </a:p>
          <a:p>
            <a:pPr marL="457200" lvl="0" indent="0" algn="l" rtl="0">
              <a:lnSpc>
                <a:spcPct val="115000"/>
              </a:lnSpc>
              <a:spcBef>
                <a:spcPts val="1000"/>
              </a:spcBef>
              <a:spcAft>
                <a:spcPts val="0"/>
              </a:spcAft>
              <a:buNone/>
            </a:pPr>
            <a:r>
              <a:rPr lang="en" sz="1200">
                <a:latin typeface="Oswald"/>
                <a:ea typeface="Oswald"/>
                <a:cs typeface="Oswald"/>
                <a:sym typeface="Oswald"/>
              </a:rPr>
              <a:t>59 and below	F - Unsatisfactory</a:t>
            </a:r>
            <a:endParaRPr sz="1200">
              <a:latin typeface="Oswald"/>
              <a:ea typeface="Oswald"/>
              <a:cs typeface="Oswald"/>
              <a:sym typeface="Oswald"/>
            </a:endParaRPr>
          </a:p>
          <a:p>
            <a:pPr marL="457200" lvl="0" indent="0" algn="l" rtl="0">
              <a:lnSpc>
                <a:spcPct val="115000"/>
              </a:lnSpc>
              <a:spcBef>
                <a:spcPts val="1000"/>
              </a:spcBef>
              <a:spcAft>
                <a:spcPts val="1000"/>
              </a:spcAft>
              <a:buNone/>
            </a:pPr>
            <a:endParaRPr sz="1200">
              <a:latin typeface="Oswald"/>
              <a:ea typeface="Oswald"/>
              <a:cs typeface="Oswald"/>
              <a:sym typeface="Oswald"/>
            </a:endParaRPr>
          </a:p>
        </p:txBody>
      </p:sp>
      <p:sp>
        <p:nvSpPr>
          <p:cNvPr id="241" name="Google Shape;241;p29"/>
          <p:cNvSpPr txBox="1"/>
          <p:nvPr/>
        </p:nvSpPr>
        <p:spPr>
          <a:xfrm>
            <a:off x="4048125" y="1438275"/>
            <a:ext cx="3352800" cy="7825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Oswald"/>
                <a:ea typeface="Oswald"/>
                <a:cs typeface="Oswald"/>
                <a:sym typeface="Oswald"/>
              </a:rPr>
              <a:t>Proficiency Based Progress</a:t>
            </a:r>
            <a:endParaRPr b="1">
              <a:latin typeface="Oswald"/>
              <a:ea typeface="Oswald"/>
              <a:cs typeface="Oswald"/>
              <a:sym typeface="Oswald"/>
            </a:endParaRPr>
          </a:p>
          <a:p>
            <a:pPr marL="0" lvl="0" indent="0" algn="l" rtl="0">
              <a:lnSpc>
                <a:spcPct val="115000"/>
              </a:lnSpc>
              <a:spcBef>
                <a:spcPts val="1000"/>
              </a:spcBef>
              <a:spcAft>
                <a:spcPts val="0"/>
              </a:spcAft>
              <a:buNone/>
            </a:pPr>
            <a:r>
              <a:rPr lang="en" sz="1200">
                <a:latin typeface="Oswald"/>
                <a:ea typeface="Oswald"/>
                <a:cs typeface="Oswald"/>
                <a:sym typeface="Oswald"/>
              </a:rPr>
              <a:t>Proficiency based promotion is a system which awards credit for student’s knowledge in the core curriculum areas of mathematics, language arts, social studies, and science through an assessment process. The following outlines the procedures that will be used to allow students the opportunity to progress through the program. </a:t>
            </a:r>
            <a:endParaRPr sz="1200">
              <a:latin typeface="Oswald"/>
              <a:ea typeface="Oswald"/>
              <a:cs typeface="Oswald"/>
              <a:sym typeface="Oswald"/>
            </a:endParaRPr>
          </a:p>
          <a:p>
            <a:pPr marL="457200" lvl="0" indent="-304800" algn="l" rtl="0">
              <a:lnSpc>
                <a:spcPct val="115000"/>
              </a:lnSpc>
              <a:spcBef>
                <a:spcPts val="1000"/>
              </a:spcBef>
              <a:spcAft>
                <a:spcPts val="0"/>
              </a:spcAft>
              <a:buSzPts val="1200"/>
              <a:buFont typeface="Oswald"/>
              <a:buAutoNum type="arabicPeriod"/>
            </a:pPr>
            <a:r>
              <a:rPr lang="en" sz="1200">
                <a:latin typeface="Oswald"/>
                <a:ea typeface="Oswald"/>
                <a:cs typeface="Oswald"/>
                <a:sym typeface="Oswald"/>
              </a:rPr>
              <a:t>All students in grades 1-8 enrolled at Anderson School are eligible for the Proficiency Based Program. </a:t>
            </a:r>
            <a:endParaRPr sz="1200">
              <a:latin typeface="Oswald"/>
              <a:ea typeface="Oswald"/>
              <a:cs typeface="Oswald"/>
              <a:sym typeface="Oswald"/>
            </a:endParaRPr>
          </a:p>
          <a:p>
            <a:pPr marL="457200" lvl="0" indent="-304800" algn="l" rtl="0">
              <a:lnSpc>
                <a:spcPct val="115000"/>
              </a:lnSpc>
              <a:spcBef>
                <a:spcPts val="1000"/>
              </a:spcBef>
              <a:spcAft>
                <a:spcPts val="0"/>
              </a:spcAft>
              <a:buSzPts val="1200"/>
              <a:buFont typeface="Oswald"/>
              <a:buAutoNum type="arabicPeriod"/>
            </a:pPr>
            <a:r>
              <a:rPr lang="en" sz="1200">
                <a:latin typeface="Oswald"/>
                <a:ea typeface="Oswald"/>
                <a:cs typeface="Oswald"/>
                <a:sym typeface="Oswald"/>
              </a:rPr>
              <a:t>Upon request of a student, parent, guardian, or educator, a student will be given the opportunity to demonstrate proficiency in one or more of the core curriculum areas. </a:t>
            </a:r>
            <a:endParaRPr sz="1200">
              <a:latin typeface="Oswald"/>
              <a:ea typeface="Oswald"/>
              <a:cs typeface="Oswald"/>
              <a:sym typeface="Oswald"/>
            </a:endParaRPr>
          </a:p>
          <a:p>
            <a:pPr marL="457200" lvl="0" indent="-304800" algn="l" rtl="0">
              <a:lnSpc>
                <a:spcPct val="115000"/>
              </a:lnSpc>
              <a:spcBef>
                <a:spcPts val="1000"/>
              </a:spcBef>
              <a:spcAft>
                <a:spcPts val="0"/>
              </a:spcAft>
              <a:buSzPts val="1200"/>
              <a:buFont typeface="Oswald"/>
              <a:buAutoNum type="arabicPeriod"/>
            </a:pPr>
            <a:r>
              <a:rPr lang="en" sz="1200">
                <a:latin typeface="Oswald"/>
                <a:ea typeface="Oswald"/>
                <a:cs typeface="Oswald"/>
                <a:sym typeface="Oswald"/>
              </a:rPr>
              <a:t>In order for a student to participate in the program, a student must perform at 97% or greater level on a Test of Basic Skills.</a:t>
            </a:r>
            <a:endParaRPr sz="1200">
              <a:latin typeface="Oswald"/>
              <a:ea typeface="Oswald"/>
              <a:cs typeface="Oswald"/>
              <a:sym typeface="Oswald"/>
            </a:endParaRPr>
          </a:p>
          <a:p>
            <a:pPr marL="457200" lvl="0" indent="-304800" algn="l" rtl="0">
              <a:lnSpc>
                <a:spcPct val="115000"/>
              </a:lnSpc>
              <a:spcBef>
                <a:spcPts val="1000"/>
              </a:spcBef>
              <a:spcAft>
                <a:spcPts val="0"/>
              </a:spcAft>
              <a:buSzPts val="1200"/>
              <a:buFont typeface="Oswald"/>
              <a:buAutoNum type="arabicPeriod"/>
            </a:pPr>
            <a:r>
              <a:rPr lang="en" sz="1200">
                <a:latin typeface="Oswald"/>
                <a:ea typeface="Oswald"/>
                <a:cs typeface="Oswald"/>
                <a:sym typeface="Oswald"/>
              </a:rPr>
              <a:t>Students demonstrating proficiency in one or more curriculum areas will be given credit for their learning and will be given the opportunity to advance to the next level of study in the appropriate curriculum areas. </a:t>
            </a:r>
            <a:endParaRPr sz="1200">
              <a:latin typeface="Oswald"/>
              <a:ea typeface="Oswald"/>
              <a:cs typeface="Oswald"/>
              <a:sym typeface="Oswald"/>
            </a:endParaRPr>
          </a:p>
          <a:p>
            <a:pPr marL="457200" lvl="0" indent="-304800" algn="l" rtl="0">
              <a:lnSpc>
                <a:spcPct val="115000"/>
              </a:lnSpc>
              <a:spcBef>
                <a:spcPts val="1000"/>
              </a:spcBef>
              <a:spcAft>
                <a:spcPts val="0"/>
              </a:spcAft>
              <a:buSzPts val="1200"/>
              <a:buFont typeface="Oswald"/>
              <a:buAutoNum type="arabicPeriod"/>
            </a:pPr>
            <a:r>
              <a:rPr lang="en" sz="1200">
                <a:latin typeface="Oswald"/>
                <a:ea typeface="Oswald"/>
                <a:cs typeface="Oswald"/>
                <a:sym typeface="Oswald"/>
              </a:rPr>
              <a:t>Students not demonstrating proficiency will be allowed to try again during the next assessment period.</a:t>
            </a:r>
            <a:endParaRPr sz="1200">
              <a:latin typeface="Oswald"/>
              <a:ea typeface="Oswald"/>
              <a:cs typeface="Oswald"/>
              <a:sym typeface="Oswald"/>
            </a:endParaRPr>
          </a:p>
          <a:p>
            <a:pPr marL="457200" lvl="0" indent="-304800" algn="l" rtl="0">
              <a:lnSpc>
                <a:spcPct val="115000"/>
              </a:lnSpc>
              <a:spcBef>
                <a:spcPts val="1000"/>
              </a:spcBef>
              <a:spcAft>
                <a:spcPts val="0"/>
              </a:spcAft>
              <a:buSzPts val="1200"/>
              <a:buFont typeface="Oswald"/>
              <a:buAutoNum type="arabicPeriod"/>
            </a:pPr>
            <a:r>
              <a:rPr lang="en" sz="1200">
                <a:latin typeface="Oswald"/>
                <a:ea typeface="Oswald"/>
                <a:cs typeface="Oswald"/>
                <a:sym typeface="Oswald"/>
              </a:rPr>
              <a:t>Students may advance one or more levels in the core curriculum areas, However, they must progress through a curriculum areas in sequential manner. </a:t>
            </a:r>
            <a:endParaRPr sz="1200">
              <a:latin typeface="Oswald"/>
              <a:ea typeface="Oswald"/>
              <a:cs typeface="Oswald"/>
              <a:sym typeface="Oswald"/>
            </a:endParaRPr>
          </a:p>
          <a:p>
            <a:pPr marL="0" lvl="0" indent="0" algn="l" rtl="0">
              <a:lnSpc>
                <a:spcPct val="115000"/>
              </a:lnSpc>
              <a:spcBef>
                <a:spcPts val="0"/>
              </a:spcBef>
              <a:spcAft>
                <a:spcPts val="1000"/>
              </a:spcAft>
              <a:buNone/>
            </a:pPr>
            <a:endParaRPr sz="120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A66E2EB1-E0B3-FEAE-3D7A-A86BACDF2EB9}"/>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219350" y="307176"/>
            <a:ext cx="7410000" cy="9751200"/>
          </a:xfrm>
          <a:prstGeom prst="rect">
            <a:avLst/>
          </a:prstGeom>
          <a:noFill/>
          <a:ln>
            <a:noFill/>
          </a:ln>
        </p:spPr>
        <p:txBody>
          <a:bodyPr spcFirstLastPara="1" wrap="square" lIns="91425" tIns="91425" rIns="91425" bIns="91425" anchor="t" anchorCtr="0">
            <a:noAutofit/>
          </a:bodyPr>
          <a:lstStyle/>
          <a:p>
            <a:pPr marL="1828800" marR="1776984" lvl="0" indent="0" algn="ctr" rtl="0">
              <a:lnSpc>
                <a:spcPct val="115000"/>
              </a:lnSpc>
              <a:spcBef>
                <a:spcPts val="0"/>
              </a:spcBef>
              <a:spcAft>
                <a:spcPts val="0"/>
              </a:spcAft>
              <a:buNone/>
            </a:pPr>
            <a:r>
              <a:rPr lang="en" sz="1404" b="1" dirty="0"/>
              <a:t>  A</a:t>
            </a:r>
            <a:r>
              <a:rPr lang="en" sz="1104" b="1" dirty="0"/>
              <a:t>NDERSON </a:t>
            </a:r>
            <a:r>
              <a:rPr lang="en" sz="1404" b="1" dirty="0"/>
              <a:t>P</a:t>
            </a:r>
            <a:r>
              <a:rPr lang="en" sz="1104" b="1" dirty="0"/>
              <a:t>UBLIC </a:t>
            </a:r>
            <a:r>
              <a:rPr lang="en" sz="1404" b="1" dirty="0"/>
              <a:t>S</a:t>
            </a:r>
            <a:r>
              <a:rPr lang="en" sz="1104" b="1" dirty="0"/>
              <a:t>CHOOL </a:t>
            </a:r>
            <a:endParaRPr sz="1104" b="1" dirty="0"/>
          </a:p>
          <a:p>
            <a:pPr marL="0" marR="1776984" lvl="0" indent="0" algn="l" rtl="0">
              <a:lnSpc>
                <a:spcPct val="115000"/>
              </a:lnSpc>
              <a:spcBef>
                <a:spcPts val="0"/>
              </a:spcBef>
              <a:spcAft>
                <a:spcPts val="0"/>
              </a:spcAft>
              <a:buNone/>
            </a:pPr>
            <a:r>
              <a:rPr lang="en" sz="1200" dirty="0">
                <a:solidFill>
                  <a:srgbClr val="232323"/>
                </a:solidFill>
              </a:rPr>
              <a:t>                                                                         2195 Anderson Rd. </a:t>
            </a:r>
            <a:endParaRPr sz="1200" dirty="0">
              <a:solidFill>
                <a:srgbClr val="232323"/>
              </a:solidFill>
            </a:endParaRPr>
          </a:p>
          <a:p>
            <a:pPr marL="2234184" marR="1776984" lvl="0" indent="0" algn="l" rtl="0">
              <a:lnSpc>
                <a:spcPct val="115000"/>
              </a:lnSpc>
              <a:spcBef>
                <a:spcPts val="0"/>
              </a:spcBef>
              <a:spcAft>
                <a:spcPts val="0"/>
              </a:spcAft>
              <a:buNone/>
            </a:pPr>
            <a:r>
              <a:rPr lang="en" sz="1200" dirty="0">
                <a:solidFill>
                  <a:srgbClr val="232323"/>
                </a:solidFill>
              </a:rPr>
              <a:t>               Sand Springs, Ok 74063 </a:t>
            </a:r>
            <a:endParaRPr sz="1200" dirty="0">
              <a:solidFill>
                <a:srgbClr val="232323"/>
              </a:solidFill>
            </a:endParaRPr>
          </a:p>
          <a:p>
            <a:pPr marL="0" marR="39624" lvl="0" indent="0" algn="ctr" rtl="0">
              <a:lnSpc>
                <a:spcPct val="115000"/>
              </a:lnSpc>
              <a:spcBef>
                <a:spcPts val="768"/>
              </a:spcBef>
              <a:spcAft>
                <a:spcPts val="0"/>
              </a:spcAft>
              <a:buNone/>
            </a:pPr>
            <a:r>
              <a:rPr lang="en" sz="1104" i="1" dirty="0"/>
              <a:t>Anderson Public School is a dependent school district located in Osage County. </a:t>
            </a:r>
          </a:p>
          <a:p>
            <a:pPr marL="0" marR="39624" lvl="0" indent="0" algn="ctr" rtl="0">
              <a:lnSpc>
                <a:spcPct val="115000"/>
              </a:lnSpc>
              <a:spcBef>
                <a:spcPts val="768"/>
              </a:spcBef>
              <a:spcAft>
                <a:spcPts val="0"/>
              </a:spcAft>
              <a:buNone/>
            </a:pPr>
            <a:endParaRPr lang="en-US" sz="1600" b="1" u="sng" dirty="0">
              <a:latin typeface="Oswald"/>
              <a:ea typeface="Oswald"/>
              <a:cs typeface="Oswald"/>
              <a:sym typeface="Oswald"/>
            </a:endParaRPr>
          </a:p>
          <a:p>
            <a:pPr marL="0" marR="39624" lvl="0" indent="0" algn="ctr" rtl="0">
              <a:lnSpc>
                <a:spcPct val="115000"/>
              </a:lnSpc>
              <a:spcBef>
                <a:spcPts val="768"/>
              </a:spcBef>
              <a:spcAft>
                <a:spcPts val="0"/>
              </a:spcAft>
              <a:buNone/>
            </a:pPr>
            <a:r>
              <a:rPr lang="en-US" sz="1600" b="1" u="sng" dirty="0">
                <a:latin typeface="Oswald"/>
                <a:ea typeface="Oswald"/>
                <a:cs typeface="Oswald"/>
                <a:sym typeface="Oswald"/>
              </a:rPr>
              <a:t>Mission Statement</a:t>
            </a:r>
            <a:r>
              <a:rPr lang="en-US" sz="1800" b="1" u="sng" dirty="0">
                <a:latin typeface="Oswald"/>
                <a:ea typeface="Oswald"/>
                <a:cs typeface="Oswald"/>
                <a:sym typeface="Oswald"/>
              </a:rPr>
              <a:t>                                                                                         </a:t>
            </a:r>
          </a:p>
          <a:p>
            <a:pPr marL="0" marR="57912" lvl="0" indent="0" algn="ctr" rtl="0">
              <a:lnSpc>
                <a:spcPct val="100000"/>
              </a:lnSpc>
              <a:spcBef>
                <a:spcPts val="1800"/>
              </a:spcBef>
              <a:spcAft>
                <a:spcPts val="0"/>
              </a:spcAft>
              <a:buNone/>
            </a:pPr>
            <a:r>
              <a:rPr lang="en-US" b="1" dirty="0">
                <a:latin typeface="Oswald"/>
                <a:ea typeface="Oswald"/>
                <a:cs typeface="Oswald"/>
                <a:sym typeface="Oswald"/>
              </a:rPr>
              <a:t>The mission of Anderson School is to provide an environment in which every child has an opportunity to achieve at his/her highest potential. This opportunity will empower all students to succeed in an ever-changing world. </a:t>
            </a:r>
          </a:p>
          <a:p>
            <a:pPr marR="681355" algn="ctr" rtl="0">
              <a:spcBef>
                <a:spcPts val="0"/>
              </a:spcBef>
              <a:spcAft>
                <a:spcPts val="0"/>
              </a:spcAft>
            </a:pPr>
            <a:endParaRPr lang="en-US" sz="1800" b="1" i="0" u="sng" dirty="0">
              <a:solidFill>
                <a:srgbClr val="000000"/>
              </a:solidFill>
              <a:effectLst/>
              <a:latin typeface="Oswald" pitchFamily="2" charset="77"/>
            </a:endParaRPr>
          </a:p>
          <a:p>
            <a:pPr marR="681355" lvl="2" algn="ctr"/>
            <a:r>
              <a:rPr lang="en-US" sz="1800" b="1" i="0" dirty="0">
                <a:solidFill>
                  <a:srgbClr val="000000"/>
                </a:solidFill>
                <a:effectLst/>
                <a:latin typeface="Oswald" pitchFamily="2" charset="77"/>
              </a:rPr>
              <a:t>      </a:t>
            </a:r>
            <a:r>
              <a:rPr lang="en-US" sz="1600" b="1" u="sng" dirty="0">
                <a:latin typeface="Oswald" pitchFamily="2" charset="77"/>
              </a:rPr>
              <a:t>Core Values</a:t>
            </a:r>
            <a:endParaRPr lang="en-US" sz="1600" b="0" dirty="0">
              <a:effectLst/>
            </a:endParaRPr>
          </a:p>
          <a:p>
            <a:pPr marR="681355" lvl="4" algn="ctr"/>
            <a:r>
              <a:rPr lang="en-US" sz="1600" b="0" i="0" u="none" strike="noStrike" dirty="0">
                <a:solidFill>
                  <a:srgbClr val="000000"/>
                </a:solidFill>
                <a:effectLst/>
                <a:latin typeface="Oswald" pitchFamily="2" charset="77"/>
              </a:rPr>
              <a:t>  Our students will know they are </a:t>
            </a:r>
            <a:r>
              <a:rPr lang="en-US" sz="1600" b="1" i="0" u="none" strike="noStrike" dirty="0">
                <a:solidFill>
                  <a:srgbClr val="000000"/>
                </a:solidFill>
                <a:effectLst/>
                <a:latin typeface="Oswald" pitchFamily="2" charset="77"/>
              </a:rPr>
              <a:t>SAFE</a:t>
            </a:r>
            <a:endParaRPr lang="en-US" sz="1600" b="0" dirty="0">
              <a:effectLst/>
            </a:endParaRPr>
          </a:p>
          <a:p>
            <a:pPr marR="681355" lvl="4" algn="ctr"/>
            <a:r>
              <a:rPr lang="en-US" sz="1600" b="0" i="0" u="none" strike="noStrike" dirty="0">
                <a:solidFill>
                  <a:srgbClr val="000000"/>
                </a:solidFill>
                <a:effectLst/>
                <a:latin typeface="Oswald" pitchFamily="2" charset="77"/>
              </a:rPr>
              <a:t>  Our students will know they are </a:t>
            </a:r>
            <a:r>
              <a:rPr lang="en-US" sz="1600" b="1" i="0" u="none" strike="noStrike" dirty="0">
                <a:solidFill>
                  <a:srgbClr val="000000"/>
                </a:solidFill>
                <a:effectLst/>
                <a:latin typeface="Oswald" pitchFamily="2" charset="77"/>
              </a:rPr>
              <a:t>LOVED</a:t>
            </a:r>
            <a:endParaRPr lang="en-US" sz="1600" b="0" dirty="0">
              <a:effectLst/>
            </a:endParaRPr>
          </a:p>
          <a:p>
            <a:pPr marR="681355" lvl="4" algn="ctr"/>
            <a:r>
              <a:rPr lang="en-US" sz="1600" b="0" i="0" u="none" strike="noStrike" dirty="0">
                <a:solidFill>
                  <a:srgbClr val="000000"/>
                </a:solidFill>
                <a:effectLst/>
                <a:latin typeface="Oswald" pitchFamily="2" charset="77"/>
              </a:rPr>
              <a:t>    Our students will gain </a:t>
            </a:r>
            <a:r>
              <a:rPr lang="en-US" sz="1600" b="1" i="0" u="none" strike="noStrike" dirty="0">
                <a:solidFill>
                  <a:srgbClr val="000000"/>
                </a:solidFill>
                <a:effectLst/>
                <a:latin typeface="Oswald" pitchFamily="2" charset="77"/>
              </a:rPr>
              <a:t>MARKETABLE SKILLS</a:t>
            </a:r>
            <a:endParaRPr lang="en-US" sz="1600" b="0" dirty="0">
              <a:effectLst/>
            </a:endParaRPr>
          </a:p>
          <a:p>
            <a:pPr marR="681355" lvl="4" algn="ctr"/>
            <a:r>
              <a:rPr lang="en-US" sz="1600" b="0" i="0" u="none" strike="noStrike" dirty="0">
                <a:solidFill>
                  <a:srgbClr val="000000"/>
                </a:solidFill>
                <a:effectLst/>
                <a:latin typeface="Oswald" pitchFamily="2" charset="77"/>
              </a:rPr>
              <a:t>   Our students will become </a:t>
            </a:r>
            <a:r>
              <a:rPr lang="en-US" sz="1600" b="1" i="0" u="none" strike="noStrike" dirty="0">
                <a:solidFill>
                  <a:srgbClr val="000000"/>
                </a:solidFill>
                <a:effectLst/>
                <a:latin typeface="Oswald" pitchFamily="2" charset="77"/>
              </a:rPr>
              <a:t>LIFE-LONG LEARNERS</a:t>
            </a:r>
            <a:endParaRPr lang="en-US" sz="1600" strike="noStrike" dirty="0"/>
          </a:p>
          <a:p>
            <a:pPr marR="681355" lvl="2" algn="ctr"/>
            <a:endParaRPr lang="en-US" sz="1800" b="1" i="0" u="sng" dirty="0">
              <a:solidFill>
                <a:srgbClr val="000000"/>
              </a:solidFill>
              <a:effectLst/>
              <a:latin typeface="Oswald" pitchFamily="2" charset="77"/>
            </a:endParaRPr>
          </a:p>
          <a:p>
            <a:pPr algn="ctr"/>
            <a:endParaRPr lang="en-US" b="1" dirty="0">
              <a:latin typeface="Oswald"/>
              <a:ea typeface="Oswald"/>
              <a:cs typeface="Oswald"/>
              <a:sym typeface="Oswald"/>
            </a:endParaRPr>
          </a:p>
          <a:p>
            <a:pPr algn="ctr"/>
            <a:r>
              <a:rPr lang="en" b="1" dirty="0">
                <a:latin typeface="Oswald"/>
                <a:ea typeface="Oswald"/>
                <a:cs typeface="Oswald"/>
                <a:sym typeface="Oswald"/>
              </a:rPr>
              <a:t>Anderson School Board</a:t>
            </a:r>
            <a:endParaRPr b="1" dirty="0">
              <a:latin typeface="Oswald"/>
              <a:ea typeface="Oswald"/>
              <a:cs typeface="Oswald"/>
              <a:sym typeface="Oswald"/>
            </a:endParaRPr>
          </a:p>
          <a:p>
            <a:pPr marR="57912" algn="ctr"/>
            <a:r>
              <a:rPr lang="en-US" dirty="0">
                <a:latin typeface="Oswald"/>
                <a:ea typeface="Oswald"/>
                <a:cs typeface="Oswald"/>
                <a:sym typeface="Oswald"/>
              </a:rPr>
              <a:t>Sharon Quimby</a:t>
            </a:r>
            <a:endParaRPr lang="en" dirty="0">
              <a:latin typeface="Oswald"/>
              <a:ea typeface="Oswald"/>
              <a:cs typeface="Oswald"/>
              <a:sym typeface="Oswald"/>
            </a:endParaRPr>
          </a:p>
          <a:p>
            <a:pPr marL="0" marR="57912" lvl="0" indent="0" algn="ctr" rtl="0">
              <a:lnSpc>
                <a:spcPct val="100000"/>
              </a:lnSpc>
              <a:spcBef>
                <a:spcPts val="0"/>
              </a:spcBef>
              <a:spcAft>
                <a:spcPts val="0"/>
              </a:spcAft>
              <a:buNone/>
            </a:pPr>
            <a:r>
              <a:rPr lang="en" dirty="0">
                <a:latin typeface="Oswald"/>
                <a:ea typeface="Oswald"/>
                <a:cs typeface="Oswald"/>
                <a:sym typeface="Oswald"/>
              </a:rPr>
              <a:t>Kristen Duncan</a:t>
            </a:r>
            <a:endParaRPr dirty="0">
              <a:latin typeface="Oswald"/>
              <a:ea typeface="Oswald"/>
              <a:cs typeface="Oswald"/>
              <a:sym typeface="Oswald"/>
            </a:endParaRPr>
          </a:p>
          <a:p>
            <a:pPr marL="0" marR="57912" lvl="0" indent="0" algn="ctr" rtl="0">
              <a:lnSpc>
                <a:spcPct val="100000"/>
              </a:lnSpc>
              <a:spcBef>
                <a:spcPts val="0"/>
              </a:spcBef>
              <a:spcAft>
                <a:spcPts val="0"/>
              </a:spcAft>
              <a:buNone/>
            </a:pPr>
            <a:r>
              <a:rPr lang="en" dirty="0">
                <a:latin typeface="Oswald"/>
                <a:ea typeface="Oswald"/>
                <a:cs typeface="Oswald"/>
                <a:sym typeface="Oswald"/>
              </a:rPr>
              <a:t>Melissa McClain</a:t>
            </a:r>
            <a:endParaRPr dirty="0">
              <a:latin typeface="Oswald"/>
              <a:ea typeface="Oswald"/>
              <a:cs typeface="Oswald"/>
              <a:sym typeface="Oswald"/>
            </a:endParaRPr>
          </a:p>
          <a:p>
            <a:pPr marL="0" marR="57912" lvl="0" indent="0" algn="ctr" rtl="0">
              <a:lnSpc>
                <a:spcPct val="100000"/>
              </a:lnSpc>
              <a:spcBef>
                <a:spcPts val="0"/>
              </a:spcBef>
              <a:spcAft>
                <a:spcPts val="0"/>
              </a:spcAft>
              <a:buNone/>
            </a:pPr>
            <a:endParaRPr dirty="0">
              <a:latin typeface="Oswald"/>
              <a:ea typeface="Oswald"/>
              <a:cs typeface="Oswald"/>
              <a:sym typeface="Oswald"/>
            </a:endParaRPr>
          </a:p>
          <a:p>
            <a:pPr marL="0" marR="57912" lvl="0" indent="0" algn="ctr" rtl="0">
              <a:lnSpc>
                <a:spcPct val="100000"/>
              </a:lnSpc>
              <a:spcBef>
                <a:spcPts val="0"/>
              </a:spcBef>
              <a:spcAft>
                <a:spcPts val="0"/>
              </a:spcAft>
              <a:buNone/>
            </a:pPr>
            <a:r>
              <a:rPr lang="en" b="1" dirty="0">
                <a:latin typeface="Oswald"/>
                <a:ea typeface="Oswald"/>
                <a:cs typeface="Oswald"/>
                <a:sym typeface="Oswald"/>
              </a:rPr>
              <a:t>Administration</a:t>
            </a:r>
            <a:endParaRPr b="1" dirty="0">
              <a:latin typeface="Oswald"/>
              <a:ea typeface="Oswald"/>
              <a:cs typeface="Oswald"/>
              <a:sym typeface="Oswald"/>
            </a:endParaRPr>
          </a:p>
          <a:p>
            <a:pPr marL="0" marR="57912" lvl="0" indent="0" algn="ctr" rtl="0">
              <a:lnSpc>
                <a:spcPct val="100000"/>
              </a:lnSpc>
              <a:spcBef>
                <a:spcPts val="0"/>
              </a:spcBef>
              <a:spcAft>
                <a:spcPts val="0"/>
              </a:spcAft>
              <a:buNone/>
            </a:pPr>
            <a:r>
              <a:rPr lang="en" dirty="0">
                <a:latin typeface="Oswald"/>
                <a:ea typeface="Oswald"/>
                <a:cs typeface="Oswald"/>
                <a:sym typeface="Oswald"/>
              </a:rPr>
              <a:t>Tod Williams - Superintendent</a:t>
            </a:r>
          </a:p>
          <a:p>
            <a:pPr marL="0" marR="57912" lvl="0" indent="0" algn="ctr" rtl="0">
              <a:lnSpc>
                <a:spcPct val="100000"/>
              </a:lnSpc>
              <a:spcBef>
                <a:spcPts val="0"/>
              </a:spcBef>
              <a:spcAft>
                <a:spcPts val="0"/>
              </a:spcAft>
              <a:buNone/>
            </a:pPr>
            <a:r>
              <a:rPr lang="en" dirty="0">
                <a:latin typeface="Oswald"/>
                <a:ea typeface="Oswald"/>
                <a:cs typeface="Oswald"/>
                <a:sym typeface="Oswald"/>
              </a:rPr>
              <a:t>L</a:t>
            </a:r>
            <a:r>
              <a:rPr lang="en-US" dirty="0">
                <a:latin typeface="Oswald"/>
                <a:ea typeface="Oswald"/>
                <a:cs typeface="Oswald"/>
                <a:sym typeface="Oswald"/>
              </a:rPr>
              <a:t>e</a:t>
            </a:r>
            <a:r>
              <a:rPr lang="en" dirty="0" err="1">
                <a:latin typeface="Oswald"/>
                <a:ea typeface="Oswald"/>
                <a:cs typeface="Oswald"/>
                <a:sym typeface="Oswald"/>
              </a:rPr>
              <a:t>slie</a:t>
            </a:r>
            <a:r>
              <a:rPr lang="en" dirty="0">
                <a:latin typeface="Oswald"/>
                <a:ea typeface="Oswald"/>
                <a:cs typeface="Oswald"/>
                <a:sym typeface="Oswald"/>
              </a:rPr>
              <a:t> Fairchilds - Principal</a:t>
            </a:r>
          </a:p>
          <a:p>
            <a:pPr marL="0" marR="57912" lvl="0" indent="0" algn="ctr" rtl="0">
              <a:lnSpc>
                <a:spcPct val="100000"/>
              </a:lnSpc>
              <a:spcBef>
                <a:spcPts val="0"/>
              </a:spcBef>
              <a:spcAft>
                <a:spcPts val="0"/>
              </a:spcAft>
              <a:buNone/>
            </a:pPr>
            <a:r>
              <a:rPr lang="en" dirty="0">
                <a:latin typeface="Oswald"/>
                <a:ea typeface="Oswald"/>
                <a:cs typeface="Oswald"/>
                <a:sym typeface="Oswald"/>
              </a:rPr>
              <a:t>Becky Ruff - Counselor</a:t>
            </a:r>
          </a:p>
          <a:p>
            <a:pPr marL="0" marR="57912" lvl="0" indent="0" algn="ctr" rtl="0">
              <a:lnSpc>
                <a:spcPct val="100000"/>
              </a:lnSpc>
              <a:spcBef>
                <a:spcPts val="0"/>
              </a:spcBef>
              <a:spcAft>
                <a:spcPts val="0"/>
              </a:spcAft>
              <a:buNone/>
            </a:pPr>
            <a:r>
              <a:rPr lang="en" dirty="0">
                <a:latin typeface="Oswald"/>
                <a:ea typeface="Oswald"/>
                <a:cs typeface="Oswald"/>
                <a:sym typeface="Oswald"/>
              </a:rPr>
              <a:t>Todd Muskrat - Athletic Director</a:t>
            </a:r>
            <a:endParaRPr dirty="0">
              <a:latin typeface="Oswald"/>
              <a:ea typeface="Oswald"/>
              <a:cs typeface="Oswald"/>
              <a:sym typeface="Oswald"/>
            </a:endParaRPr>
          </a:p>
          <a:p>
            <a:pPr marL="0" marR="57912" lvl="0" indent="0" algn="ctr" rtl="0">
              <a:lnSpc>
                <a:spcPct val="100000"/>
              </a:lnSpc>
              <a:spcBef>
                <a:spcPts val="0"/>
              </a:spcBef>
              <a:spcAft>
                <a:spcPts val="0"/>
              </a:spcAft>
              <a:buNone/>
            </a:pPr>
            <a:endParaRPr dirty="0">
              <a:latin typeface="Oswald"/>
              <a:ea typeface="Oswald"/>
              <a:cs typeface="Oswald"/>
              <a:sym typeface="Oswald"/>
            </a:endParaRPr>
          </a:p>
          <a:p>
            <a:pPr marL="0" marR="57912" lvl="0" indent="0" algn="ctr" rtl="0">
              <a:lnSpc>
                <a:spcPct val="100000"/>
              </a:lnSpc>
              <a:spcBef>
                <a:spcPts val="0"/>
              </a:spcBef>
              <a:spcAft>
                <a:spcPts val="0"/>
              </a:spcAft>
              <a:buNone/>
            </a:pPr>
            <a:endParaRPr dirty="0">
              <a:latin typeface="Oswald"/>
              <a:ea typeface="Oswald"/>
              <a:cs typeface="Oswald"/>
              <a:sym typeface="Oswald"/>
            </a:endParaRPr>
          </a:p>
          <a:p>
            <a:pPr marL="0" marR="57912" lvl="0" indent="0" algn="ctr" rtl="0">
              <a:lnSpc>
                <a:spcPct val="100000"/>
              </a:lnSpc>
              <a:spcBef>
                <a:spcPts val="0"/>
              </a:spcBef>
              <a:spcAft>
                <a:spcPts val="0"/>
              </a:spcAft>
              <a:buNone/>
            </a:pPr>
            <a:endParaRPr dirty="0">
              <a:latin typeface="Oswald"/>
              <a:ea typeface="Oswald"/>
              <a:cs typeface="Oswald"/>
              <a:sym typeface="Oswald"/>
            </a:endParaRPr>
          </a:p>
          <a:p>
            <a:pPr marL="0" marR="57912" lvl="0" indent="0" algn="ctr" rtl="0">
              <a:lnSpc>
                <a:spcPct val="100000"/>
              </a:lnSpc>
              <a:spcBef>
                <a:spcPts val="0"/>
              </a:spcBef>
              <a:spcAft>
                <a:spcPts val="0"/>
              </a:spcAft>
              <a:buNone/>
            </a:pPr>
            <a:endParaRPr dirty="0">
              <a:latin typeface="Oswald"/>
              <a:ea typeface="Oswald"/>
              <a:cs typeface="Oswald"/>
              <a:sym typeface="Oswald"/>
            </a:endParaRPr>
          </a:p>
          <a:p>
            <a:pPr marL="0" marR="57912" lvl="0" indent="0" algn="ctr" rtl="0">
              <a:lnSpc>
                <a:spcPct val="100000"/>
              </a:lnSpc>
              <a:spcBef>
                <a:spcPts val="0"/>
              </a:spcBef>
              <a:spcAft>
                <a:spcPts val="0"/>
              </a:spcAft>
              <a:buNone/>
            </a:pPr>
            <a:endParaRPr dirty="0">
              <a:latin typeface="Oswald"/>
              <a:ea typeface="Oswald"/>
              <a:cs typeface="Oswald"/>
              <a:sym typeface="Oswald"/>
            </a:endParaRPr>
          </a:p>
          <a:p>
            <a:pPr marL="0" marR="57912" lvl="0" indent="0" algn="ctr" rtl="0">
              <a:lnSpc>
                <a:spcPct val="100000"/>
              </a:lnSpc>
              <a:spcBef>
                <a:spcPts val="3552"/>
              </a:spcBef>
              <a:spcAft>
                <a:spcPts val="0"/>
              </a:spcAft>
              <a:buNone/>
            </a:pPr>
            <a:endParaRPr b="1" dirty="0">
              <a:latin typeface="Oswald"/>
              <a:ea typeface="Oswald"/>
              <a:cs typeface="Oswald"/>
              <a:sym typeface="Oswald"/>
            </a:endParaRPr>
          </a:p>
          <a:p>
            <a:pPr marL="0" marR="57912" lvl="0" indent="0" algn="ctr" rtl="0">
              <a:lnSpc>
                <a:spcPct val="100000"/>
              </a:lnSpc>
              <a:spcBef>
                <a:spcPts val="3552"/>
              </a:spcBef>
              <a:spcAft>
                <a:spcPts val="0"/>
              </a:spcAft>
              <a:buNone/>
            </a:pPr>
            <a:endParaRPr b="1" dirty="0">
              <a:latin typeface="Oswald"/>
              <a:ea typeface="Oswald"/>
              <a:cs typeface="Oswald"/>
              <a:sym typeface="Oswald"/>
            </a:endParaRPr>
          </a:p>
        </p:txBody>
      </p:sp>
      <p:cxnSp>
        <p:nvCxnSpPr>
          <p:cNvPr id="64" name="Google Shape;64;p14"/>
          <p:cNvCxnSpPr/>
          <p:nvPr/>
        </p:nvCxnSpPr>
        <p:spPr>
          <a:xfrm rot="10800000" flipH="1">
            <a:off x="238338" y="1105027"/>
            <a:ext cx="7314900" cy="4800"/>
          </a:xfrm>
          <a:prstGeom prst="straightConnector1">
            <a:avLst/>
          </a:prstGeom>
          <a:noFill/>
          <a:ln w="9525" cap="flat" cmpd="sng">
            <a:solidFill>
              <a:srgbClr val="FF0000"/>
            </a:solidFill>
            <a:prstDash val="solid"/>
            <a:round/>
            <a:headEnd type="none" w="med" len="med"/>
            <a:tailEnd type="none" w="med" len="med"/>
          </a:ln>
        </p:spPr>
      </p:cxnSp>
      <p:sp>
        <p:nvSpPr>
          <p:cNvPr id="65" name="Google Shape;65;p1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3" name="Picture 2" descr="A gold logo with a sword and shield&#10;&#10;Description automatically generated">
            <a:extLst>
              <a:ext uri="{FF2B5EF4-FFF2-40B4-BE49-F238E27FC236}">
                <a16:creationId xmlns:a16="http://schemas.microsoft.com/office/drawing/2014/main" id="{7E22A644-F567-792B-6C04-5F6BF60B6752}"/>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57" name="Google Shape;257;p31"/>
          <p:cNvSpPr txBox="1"/>
          <p:nvPr/>
        </p:nvSpPr>
        <p:spPr>
          <a:xfrm>
            <a:off x="1323975" y="169420"/>
            <a:ext cx="6660900" cy="7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Academics</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Homework Policy</a:t>
            </a:r>
            <a:endParaRPr dirty="0"/>
          </a:p>
        </p:txBody>
      </p:sp>
      <p:cxnSp>
        <p:nvCxnSpPr>
          <p:cNvPr id="258" name="Google Shape;258;p31"/>
          <p:cNvCxnSpPr/>
          <p:nvPr/>
        </p:nvCxnSpPr>
        <p:spPr>
          <a:xfrm>
            <a:off x="1323975" y="866775"/>
            <a:ext cx="6286500" cy="0"/>
          </a:xfrm>
          <a:prstGeom prst="straightConnector1">
            <a:avLst/>
          </a:prstGeom>
          <a:noFill/>
          <a:ln w="9525" cap="flat" cmpd="sng">
            <a:solidFill>
              <a:srgbClr val="FF0000"/>
            </a:solidFill>
            <a:prstDash val="solid"/>
            <a:round/>
            <a:headEnd type="none" w="med" len="med"/>
            <a:tailEnd type="none" w="med" len="med"/>
          </a:ln>
        </p:spPr>
      </p:cxnSp>
      <p:sp>
        <p:nvSpPr>
          <p:cNvPr id="259" name="Google Shape;259;p31"/>
          <p:cNvSpPr txBox="1"/>
          <p:nvPr/>
        </p:nvSpPr>
        <p:spPr>
          <a:xfrm>
            <a:off x="685800" y="1295400"/>
            <a:ext cx="6660900" cy="60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Please discuss with your student’s classroom teacher any homework or make-up work preferences specific to your students’ class.</a:t>
            </a:r>
            <a:endParaRPr>
              <a:latin typeface="Oswald"/>
              <a:ea typeface="Oswald"/>
              <a:cs typeface="Oswald"/>
              <a:sym typeface="Oswald"/>
            </a:endParaRPr>
          </a:p>
          <a:p>
            <a:pPr marL="0" lvl="0" indent="0" algn="l" rtl="0">
              <a:spcBef>
                <a:spcPts val="1000"/>
              </a:spcBef>
              <a:spcAft>
                <a:spcPts val="0"/>
              </a:spcAft>
              <a:buNone/>
            </a:pPr>
            <a:endParaRPr>
              <a:latin typeface="Oswald"/>
              <a:ea typeface="Oswald"/>
              <a:cs typeface="Oswald"/>
              <a:sym typeface="Oswald"/>
            </a:endParaRPr>
          </a:p>
          <a:p>
            <a:pPr marL="457200" lvl="0" indent="-317500" algn="l" rtl="0">
              <a:spcBef>
                <a:spcPts val="1000"/>
              </a:spcBef>
              <a:spcAft>
                <a:spcPts val="0"/>
              </a:spcAft>
              <a:buSzPts val="1400"/>
              <a:buFont typeface="Oswald"/>
              <a:buAutoNum type="arabicPeriod"/>
            </a:pPr>
            <a:r>
              <a:rPr lang="en">
                <a:latin typeface="Oswald"/>
                <a:ea typeface="Oswald"/>
                <a:cs typeface="Oswald"/>
                <a:sym typeface="Oswald"/>
              </a:rPr>
              <a:t>Homework is used for reinforcement, make-up, and/or completion of unfinished classroom assignments. </a:t>
            </a:r>
            <a:endParaRPr>
              <a:latin typeface="Oswald"/>
              <a:ea typeface="Oswald"/>
              <a:cs typeface="Oswald"/>
              <a:sym typeface="Oswald"/>
            </a:endParaRPr>
          </a:p>
          <a:p>
            <a:pPr marL="457200" lvl="0" indent="-317500" algn="l" rtl="0">
              <a:spcBef>
                <a:spcPts val="1000"/>
              </a:spcBef>
              <a:spcAft>
                <a:spcPts val="0"/>
              </a:spcAft>
              <a:buSzPts val="1400"/>
              <a:buFont typeface="Oswald"/>
              <a:buAutoNum type="arabicPeriod"/>
            </a:pPr>
            <a:r>
              <a:rPr lang="en">
                <a:latin typeface="Oswald"/>
                <a:ea typeface="Oswald"/>
                <a:cs typeface="Oswald"/>
                <a:sym typeface="Oswald"/>
              </a:rPr>
              <a:t>A student should strive to work hard at school; therefore, less homework will be necessary, and the student will have more time for extracurricular activities and family involvement.</a:t>
            </a:r>
            <a:endParaRPr>
              <a:latin typeface="Oswald"/>
              <a:ea typeface="Oswald"/>
              <a:cs typeface="Oswald"/>
              <a:sym typeface="Oswald"/>
            </a:endParaRPr>
          </a:p>
          <a:p>
            <a:pPr marL="457200" lvl="0" indent="-317500" algn="l" rtl="0">
              <a:spcBef>
                <a:spcPts val="1000"/>
              </a:spcBef>
              <a:spcAft>
                <a:spcPts val="0"/>
              </a:spcAft>
              <a:buSzPts val="1400"/>
              <a:buFont typeface="Oswald"/>
              <a:buAutoNum type="arabicPeriod"/>
            </a:pPr>
            <a:r>
              <a:rPr lang="en">
                <a:latin typeface="Oswald"/>
                <a:ea typeface="Oswald"/>
                <a:cs typeface="Oswald"/>
                <a:sym typeface="Oswald"/>
              </a:rPr>
              <a:t>Homework is the student’s responsibility. Students may share this work with their parents and seek help when needed, but should be completed by the student.</a:t>
            </a:r>
            <a:endParaRPr>
              <a:latin typeface="Oswald"/>
              <a:ea typeface="Oswald"/>
              <a:cs typeface="Oswald"/>
              <a:sym typeface="Oswald"/>
            </a:endParaRPr>
          </a:p>
          <a:p>
            <a:pPr marL="457200" lvl="0" indent="-317500" algn="l" rtl="0">
              <a:spcBef>
                <a:spcPts val="1000"/>
              </a:spcBef>
              <a:spcAft>
                <a:spcPts val="0"/>
              </a:spcAft>
              <a:buSzPts val="1400"/>
              <a:buFont typeface="Oswald"/>
              <a:buAutoNum type="arabicPeriod"/>
            </a:pPr>
            <a:r>
              <a:rPr lang="en">
                <a:latin typeface="Oswald"/>
                <a:ea typeface="Oswald"/>
                <a:cs typeface="Oswald"/>
                <a:sym typeface="Oswald"/>
              </a:rPr>
              <a:t>All assignments should be carefully and neatly prepared and turned in on schedule.</a:t>
            </a:r>
            <a:endParaRPr>
              <a:latin typeface="Oswald"/>
              <a:ea typeface="Oswald"/>
              <a:cs typeface="Oswald"/>
              <a:sym typeface="Oswald"/>
            </a:endParaRPr>
          </a:p>
          <a:p>
            <a:pPr marL="457200" lvl="0" indent="-317500" algn="l" rtl="0">
              <a:spcBef>
                <a:spcPts val="1000"/>
              </a:spcBef>
              <a:spcAft>
                <a:spcPts val="0"/>
              </a:spcAft>
              <a:buSzPts val="1400"/>
              <a:buFont typeface="Oswald"/>
              <a:buAutoNum type="arabicPeriod"/>
            </a:pPr>
            <a:r>
              <a:rPr lang="en">
                <a:latin typeface="Oswald"/>
                <a:ea typeface="Oswald"/>
                <a:cs typeface="Oswald"/>
                <a:sym typeface="Oswald"/>
              </a:rPr>
              <a:t>Absentee homework: When you are absent for a length of time, please call the school and speak to the Student Information Secretary and email each teacher. Teachers will have your assignments ready at the office to be picked up.</a:t>
            </a:r>
            <a:endParaRPr>
              <a:latin typeface="Oswald"/>
              <a:ea typeface="Oswald"/>
              <a:cs typeface="Oswald"/>
              <a:sym typeface="Oswald"/>
            </a:endParaRPr>
          </a:p>
          <a:p>
            <a:pPr marL="457200" lvl="0" indent="-317500" algn="l" rtl="0">
              <a:spcBef>
                <a:spcPts val="1000"/>
              </a:spcBef>
              <a:spcAft>
                <a:spcPts val="0"/>
              </a:spcAft>
              <a:buSzPts val="1400"/>
              <a:buFont typeface="Oswald"/>
              <a:buAutoNum type="arabicPeriod"/>
            </a:pPr>
            <a:r>
              <a:rPr lang="en">
                <a:latin typeface="Oswald"/>
                <a:ea typeface="Oswald"/>
                <a:cs typeface="Oswald"/>
                <a:sym typeface="Oswald"/>
              </a:rPr>
              <a:t>Planned absences require planned make up work.  Assignments should be gathered before you leave for your event, and the work is due the day you return to school.</a:t>
            </a:r>
            <a:endParaRPr>
              <a:latin typeface="Oswald"/>
              <a:ea typeface="Oswald"/>
              <a:cs typeface="Oswald"/>
              <a:sym typeface="Oswald"/>
            </a:endParaRPr>
          </a:p>
          <a:p>
            <a:pPr marL="457200" lvl="0" indent="-317500" algn="l" rtl="0">
              <a:spcBef>
                <a:spcPts val="1000"/>
              </a:spcBef>
              <a:spcAft>
                <a:spcPts val="0"/>
              </a:spcAft>
              <a:buSzPts val="1400"/>
              <a:buFont typeface="Oswald"/>
              <a:buAutoNum type="arabicPeriod"/>
            </a:pPr>
            <a:r>
              <a:rPr lang="en">
                <a:latin typeface="Oswald"/>
                <a:ea typeface="Oswald"/>
                <a:cs typeface="Oswald"/>
                <a:sym typeface="Oswald"/>
              </a:rPr>
              <a:t> Students who are absent will have the same number of days to make-up work as days they were absent. It is the student’s responsibility to make arrangements for any make-up work upon returning to school.</a:t>
            </a:r>
            <a:endParaRPr>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5C704DCA-C700-D982-2E1D-6972B70F772C}"/>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66" name="Google Shape;266;p32"/>
          <p:cNvSpPr txBox="1"/>
          <p:nvPr/>
        </p:nvSpPr>
        <p:spPr>
          <a:xfrm>
            <a:off x="1283123" y="204421"/>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and Family Rights</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FERPA and IDEA</a:t>
            </a:r>
            <a:endParaRPr dirty="0"/>
          </a:p>
        </p:txBody>
      </p:sp>
      <p:cxnSp>
        <p:nvCxnSpPr>
          <p:cNvPr id="267" name="Google Shape;267;p32"/>
          <p:cNvCxnSpPr/>
          <p:nvPr/>
        </p:nvCxnSpPr>
        <p:spPr>
          <a:xfrm>
            <a:off x="1266825" y="876300"/>
            <a:ext cx="6420000" cy="9600"/>
          </a:xfrm>
          <a:prstGeom prst="straightConnector1">
            <a:avLst/>
          </a:prstGeom>
          <a:noFill/>
          <a:ln w="9525" cap="flat" cmpd="sng">
            <a:solidFill>
              <a:srgbClr val="FF0000"/>
            </a:solidFill>
            <a:prstDash val="solid"/>
            <a:round/>
            <a:headEnd type="none" w="med" len="med"/>
            <a:tailEnd type="none" w="med" len="med"/>
          </a:ln>
        </p:spPr>
      </p:cxnSp>
      <p:sp>
        <p:nvSpPr>
          <p:cNvPr id="268" name="Google Shape;268;p32"/>
          <p:cNvSpPr/>
          <p:nvPr/>
        </p:nvSpPr>
        <p:spPr>
          <a:xfrm>
            <a:off x="823950" y="1009650"/>
            <a:ext cx="6343500" cy="517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txBox="1"/>
          <p:nvPr/>
        </p:nvSpPr>
        <p:spPr>
          <a:xfrm>
            <a:off x="1071450" y="952275"/>
            <a:ext cx="5762700" cy="11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swald"/>
                <a:ea typeface="Oswald"/>
                <a:cs typeface="Oswald"/>
                <a:sym typeface="Oswald"/>
              </a:rPr>
              <a:t>Family Education Rights and Privacy Act (FERPA) of 1974</a:t>
            </a:r>
            <a:endParaRPr b="1">
              <a:latin typeface="Oswald"/>
              <a:ea typeface="Oswald"/>
              <a:cs typeface="Oswald"/>
              <a:sym typeface="Oswald"/>
            </a:endParaRPr>
          </a:p>
          <a:p>
            <a:pPr marL="0" lvl="0" indent="0" algn="ctr" rtl="0">
              <a:spcBef>
                <a:spcPts val="0"/>
              </a:spcBef>
              <a:spcAft>
                <a:spcPts val="0"/>
              </a:spcAft>
              <a:buNone/>
            </a:pPr>
            <a:r>
              <a:rPr lang="en" b="1">
                <a:latin typeface="Oswald"/>
                <a:ea typeface="Oswald"/>
                <a:cs typeface="Oswald"/>
                <a:sym typeface="Oswald"/>
              </a:rPr>
              <a:t>Statement of Rights</a:t>
            </a:r>
            <a:endParaRPr b="1">
              <a:latin typeface="Oswald"/>
              <a:ea typeface="Oswald"/>
              <a:cs typeface="Oswald"/>
              <a:sym typeface="Oswald"/>
            </a:endParaRPr>
          </a:p>
          <a:p>
            <a:pPr marL="0" lvl="0" indent="0" algn="ctr" rtl="0">
              <a:spcBef>
                <a:spcPts val="0"/>
              </a:spcBef>
              <a:spcAft>
                <a:spcPts val="0"/>
              </a:spcAft>
              <a:buNone/>
            </a:pPr>
            <a:endParaRPr b="1">
              <a:latin typeface="Oswald"/>
              <a:ea typeface="Oswald"/>
              <a:cs typeface="Oswald"/>
              <a:sym typeface="Oswald"/>
            </a:endParaRPr>
          </a:p>
          <a:p>
            <a:pPr marL="0" lvl="0" indent="0" algn="ctr" rtl="0">
              <a:spcBef>
                <a:spcPts val="0"/>
              </a:spcBef>
              <a:spcAft>
                <a:spcPts val="0"/>
              </a:spcAft>
              <a:buNone/>
            </a:pPr>
            <a:r>
              <a:rPr lang="en" b="1">
                <a:latin typeface="Oswald"/>
                <a:ea typeface="Oswald"/>
                <a:cs typeface="Oswald"/>
                <a:sym typeface="Oswald"/>
              </a:rPr>
              <a:t>Parents and eligible students have the following rights under the </a:t>
            </a:r>
            <a:endParaRPr b="1">
              <a:latin typeface="Oswald"/>
              <a:ea typeface="Oswald"/>
              <a:cs typeface="Oswald"/>
              <a:sym typeface="Oswald"/>
            </a:endParaRPr>
          </a:p>
          <a:p>
            <a:pPr marL="0" lvl="0" indent="0" algn="ctr" rtl="0">
              <a:spcBef>
                <a:spcPts val="0"/>
              </a:spcBef>
              <a:spcAft>
                <a:spcPts val="0"/>
              </a:spcAft>
              <a:buNone/>
            </a:pPr>
            <a:r>
              <a:rPr lang="en" b="1">
                <a:latin typeface="Oswald"/>
                <a:ea typeface="Oswald"/>
                <a:cs typeface="Oswald"/>
                <a:sym typeface="Oswald"/>
              </a:rPr>
              <a:t>Family Educational Rights and Privacy Act</a:t>
            </a:r>
            <a:endParaRPr b="1">
              <a:latin typeface="Oswald"/>
              <a:ea typeface="Oswald"/>
              <a:cs typeface="Oswald"/>
              <a:sym typeface="Oswald"/>
            </a:endParaRPr>
          </a:p>
          <a:p>
            <a:pPr marL="0" lvl="0" indent="0" algn="ctr" rtl="0">
              <a:spcBef>
                <a:spcPts val="0"/>
              </a:spcBef>
              <a:spcAft>
                <a:spcPts val="0"/>
              </a:spcAft>
              <a:buNone/>
            </a:pPr>
            <a:endParaRPr b="1">
              <a:latin typeface="Oswald"/>
              <a:ea typeface="Oswald"/>
              <a:cs typeface="Oswald"/>
              <a:sym typeface="Oswald"/>
            </a:endParaRPr>
          </a:p>
          <a:p>
            <a:pPr marL="457200" lvl="0" indent="-317500" algn="l" rtl="0">
              <a:spcBef>
                <a:spcPts val="0"/>
              </a:spcBef>
              <a:spcAft>
                <a:spcPts val="0"/>
              </a:spcAft>
              <a:buSzPts val="1400"/>
              <a:buFont typeface="Oswald"/>
              <a:buAutoNum type="arabicPeriod"/>
            </a:pPr>
            <a:r>
              <a:rPr lang="en">
                <a:latin typeface="Oswald"/>
                <a:ea typeface="Oswald"/>
                <a:cs typeface="Oswald"/>
                <a:sym typeface="Oswald"/>
              </a:rPr>
              <a:t>The right to inspect and review a student’s education record.</a:t>
            </a:r>
            <a:endParaRPr>
              <a:latin typeface="Oswald"/>
              <a:ea typeface="Oswald"/>
              <a:cs typeface="Oswald"/>
              <a:sym typeface="Oswald"/>
            </a:endParaRPr>
          </a:p>
          <a:p>
            <a:pPr marL="457200" lvl="0" indent="-317500" algn="l" rtl="0">
              <a:spcBef>
                <a:spcPts val="0"/>
              </a:spcBef>
              <a:spcAft>
                <a:spcPts val="0"/>
              </a:spcAft>
              <a:buSzPts val="1400"/>
              <a:buFont typeface="Oswald"/>
              <a:buAutoNum type="arabicPeriod"/>
            </a:pPr>
            <a:r>
              <a:rPr lang="en">
                <a:latin typeface="Oswald"/>
                <a:ea typeface="Oswald"/>
                <a:cs typeface="Oswald"/>
                <a:sym typeface="Oswald"/>
              </a:rPr>
              <a:t>The right to exercise a limited control over other people’s access to the student’s education record.</a:t>
            </a:r>
            <a:endParaRPr>
              <a:latin typeface="Oswald"/>
              <a:ea typeface="Oswald"/>
              <a:cs typeface="Oswald"/>
              <a:sym typeface="Oswald"/>
            </a:endParaRPr>
          </a:p>
          <a:p>
            <a:pPr marL="457200" lvl="0" indent="-317500" algn="l" rtl="0">
              <a:spcBef>
                <a:spcPts val="0"/>
              </a:spcBef>
              <a:spcAft>
                <a:spcPts val="0"/>
              </a:spcAft>
              <a:buSzPts val="1400"/>
              <a:buFont typeface="Oswald"/>
              <a:buAutoNum type="arabicPeriod"/>
            </a:pPr>
            <a:r>
              <a:rPr lang="en">
                <a:latin typeface="Oswald"/>
                <a:ea typeface="Oswald"/>
                <a:cs typeface="Oswald"/>
                <a:sym typeface="Oswald"/>
              </a:rPr>
              <a:t>The right to seek to correct the student’s education record; in a hearing if necessary.</a:t>
            </a:r>
            <a:endParaRPr>
              <a:latin typeface="Oswald"/>
              <a:ea typeface="Oswald"/>
              <a:cs typeface="Oswald"/>
              <a:sym typeface="Oswald"/>
            </a:endParaRPr>
          </a:p>
          <a:p>
            <a:pPr marL="457200" lvl="0" indent="-317500" algn="l" rtl="0">
              <a:spcBef>
                <a:spcPts val="0"/>
              </a:spcBef>
              <a:spcAft>
                <a:spcPts val="0"/>
              </a:spcAft>
              <a:buSzPts val="1400"/>
              <a:buFont typeface="Oswald"/>
              <a:buAutoNum type="arabicPeriod"/>
            </a:pPr>
            <a:r>
              <a:rPr lang="en">
                <a:latin typeface="Oswald"/>
                <a:ea typeface="Oswald"/>
                <a:cs typeface="Oswald"/>
                <a:sym typeface="Oswald"/>
              </a:rPr>
              <a:t>The right to report violations of the FERPA to the Department of Health, Education, and Welfare.</a:t>
            </a:r>
            <a:endParaRPr>
              <a:latin typeface="Oswald"/>
              <a:ea typeface="Oswald"/>
              <a:cs typeface="Oswald"/>
              <a:sym typeface="Oswald"/>
            </a:endParaRPr>
          </a:p>
          <a:p>
            <a:pPr marL="457200" lvl="0" indent="-317500" algn="l" rtl="0">
              <a:spcBef>
                <a:spcPts val="0"/>
              </a:spcBef>
              <a:spcAft>
                <a:spcPts val="0"/>
              </a:spcAft>
              <a:buSzPts val="1400"/>
              <a:buFont typeface="Oswald"/>
              <a:buAutoNum type="arabicPeriod"/>
            </a:pPr>
            <a:r>
              <a:rPr lang="en">
                <a:latin typeface="Oswald"/>
                <a:ea typeface="Oswald"/>
                <a:cs typeface="Oswald"/>
                <a:sym typeface="Oswald"/>
              </a:rPr>
              <a:t>The right to be informed about FERPA rights.</a:t>
            </a:r>
            <a:endParaRPr>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a:p>
            <a:pPr marL="0" lvl="0" indent="0" algn="l" rtl="0">
              <a:spcBef>
                <a:spcPts val="0"/>
              </a:spcBef>
              <a:spcAft>
                <a:spcPts val="0"/>
              </a:spcAft>
              <a:buNone/>
            </a:pPr>
            <a:r>
              <a:rPr lang="en">
                <a:latin typeface="Oswald"/>
                <a:ea typeface="Oswald"/>
                <a:cs typeface="Oswald"/>
                <a:sym typeface="Oswald"/>
              </a:rPr>
              <a:t>All rights and protections five parents under the FERPA and this policy transfer to the student when he or she reaches age 18 or enrolls in a post-secondary school. The student then becomes and “eligible student”.</a:t>
            </a:r>
            <a:endParaRPr>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a:p>
            <a:pPr marL="0" lvl="0" indent="0" algn="l" rtl="0">
              <a:spcBef>
                <a:spcPts val="0"/>
              </a:spcBef>
              <a:spcAft>
                <a:spcPts val="0"/>
              </a:spcAft>
              <a:buNone/>
            </a:pPr>
            <a:r>
              <a:rPr lang="en" sz="1000">
                <a:latin typeface="Oswald"/>
                <a:ea typeface="Oswald"/>
                <a:cs typeface="Oswald"/>
                <a:sym typeface="Oswald"/>
              </a:rPr>
              <a:t>The Uninterrupted Scholars Act (Public Law 112-278) was enacted on January 14, 2013. The Act amends FERPA to permit educational agencies and institutions to disclose a student’s education records, without parental consent, to a caseworker or other representative of a State or local child welfare agency or tribal organization authorized to access a student’s case plan “when such agency or organization is legally responsible, in accordance with State or tribal law, for the care and protection of the student.”</a:t>
            </a:r>
            <a:endParaRPr sz="1000">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a:p>
            <a:pPr marL="0" lvl="0" indent="0" algn="l" rtl="0">
              <a:spcBef>
                <a:spcPts val="0"/>
              </a:spcBef>
              <a:spcAft>
                <a:spcPts val="0"/>
              </a:spcAft>
              <a:buNone/>
            </a:pPr>
            <a:r>
              <a:rPr lang="en">
                <a:latin typeface="Oswald"/>
                <a:ea typeface="Oswald"/>
                <a:cs typeface="Oswald"/>
                <a:sym typeface="Oswald"/>
              </a:rPr>
              <a:t>A copy of the FERPA policy is available for review in the Superintendent’s office.</a:t>
            </a:r>
            <a:endParaRPr>
              <a:latin typeface="Oswald"/>
              <a:ea typeface="Oswald"/>
              <a:cs typeface="Oswald"/>
              <a:sym typeface="Oswald"/>
            </a:endParaRPr>
          </a:p>
          <a:p>
            <a:pPr marL="0" lvl="0" indent="0" algn="l" rtl="0">
              <a:spcBef>
                <a:spcPts val="0"/>
              </a:spcBef>
              <a:spcAft>
                <a:spcPts val="0"/>
              </a:spcAft>
              <a:buNone/>
            </a:pPr>
            <a:r>
              <a:rPr lang="en">
                <a:latin typeface="Oswald"/>
                <a:ea typeface="Oswald"/>
                <a:cs typeface="Oswald"/>
                <a:sym typeface="Oswald"/>
              </a:rPr>
              <a:t>For more inrformation see policies FL and FL-R</a:t>
            </a:r>
            <a:endParaRPr>
              <a:latin typeface="Oswald"/>
              <a:ea typeface="Oswald"/>
              <a:cs typeface="Oswald"/>
              <a:sym typeface="Oswald"/>
            </a:endParaRPr>
          </a:p>
        </p:txBody>
      </p:sp>
      <p:sp>
        <p:nvSpPr>
          <p:cNvPr id="270" name="Google Shape;270;p32"/>
          <p:cNvSpPr/>
          <p:nvPr/>
        </p:nvSpPr>
        <p:spPr>
          <a:xfrm>
            <a:off x="838200" y="6724650"/>
            <a:ext cx="6238800" cy="518100"/>
          </a:xfrm>
          <a:prstGeom prst="snip2DiagRect">
            <a:avLst>
              <a:gd name="adj1" fmla="val 0"/>
              <a:gd name="adj2" fmla="val 16667"/>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swald"/>
                <a:ea typeface="Oswald"/>
                <a:cs typeface="Oswald"/>
                <a:sym typeface="Oswald"/>
              </a:rPr>
              <a:t>Individuals with Disabilities Education Act - IDEA (2004)</a:t>
            </a:r>
            <a:endParaRPr>
              <a:latin typeface="Oswald"/>
              <a:ea typeface="Oswald"/>
              <a:cs typeface="Oswald"/>
              <a:sym typeface="Oswald"/>
            </a:endParaRPr>
          </a:p>
        </p:txBody>
      </p:sp>
      <p:sp>
        <p:nvSpPr>
          <p:cNvPr id="271" name="Google Shape;271;p32"/>
          <p:cNvSpPr txBox="1"/>
          <p:nvPr/>
        </p:nvSpPr>
        <p:spPr>
          <a:xfrm>
            <a:off x="876300" y="7381875"/>
            <a:ext cx="6238800" cy="1438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Oswald"/>
              <a:buChar char="●"/>
            </a:pPr>
            <a:r>
              <a:rPr lang="en">
                <a:latin typeface="Oswald"/>
                <a:ea typeface="Oswald"/>
                <a:cs typeface="Oswald"/>
                <a:sym typeface="Oswald"/>
              </a:rPr>
              <a:t>IDEA states that ALL children have the right to a Free and Appropriate Public Education (FAPE)</a:t>
            </a:r>
            <a:endParaRPr>
              <a:latin typeface="Oswald"/>
              <a:ea typeface="Oswald"/>
              <a:cs typeface="Oswald"/>
              <a:sym typeface="Oswald"/>
            </a:endParaRPr>
          </a:p>
          <a:p>
            <a:pPr marL="457200" lvl="0" indent="-317500" algn="l" rtl="0">
              <a:spcBef>
                <a:spcPts val="0"/>
              </a:spcBef>
              <a:spcAft>
                <a:spcPts val="0"/>
              </a:spcAft>
              <a:buSzPts val="1400"/>
              <a:buFont typeface="Oswald"/>
              <a:buChar char="●"/>
            </a:pPr>
            <a:r>
              <a:rPr lang="en">
                <a:latin typeface="Oswald"/>
                <a:ea typeface="Oswald"/>
                <a:cs typeface="Oswald"/>
                <a:sym typeface="Oswald"/>
              </a:rPr>
              <a:t>The Anderson Public School district is searching for children, birth through twenty-one years of age that may be in need of special services.</a:t>
            </a:r>
            <a:endParaRPr>
              <a:latin typeface="Oswald"/>
              <a:ea typeface="Oswald"/>
              <a:cs typeface="Oswald"/>
              <a:sym typeface="Oswald"/>
            </a:endParaRPr>
          </a:p>
          <a:p>
            <a:pPr marL="457200" lvl="0" indent="-317500" algn="l" rtl="0">
              <a:spcBef>
                <a:spcPts val="0"/>
              </a:spcBef>
              <a:spcAft>
                <a:spcPts val="0"/>
              </a:spcAft>
              <a:buSzPts val="1400"/>
              <a:buFont typeface="Oswald"/>
              <a:buChar char="●"/>
            </a:pPr>
            <a:r>
              <a:rPr lang="en">
                <a:latin typeface="Oswald"/>
                <a:ea typeface="Oswald"/>
                <a:cs typeface="Oswald"/>
                <a:sym typeface="Oswald"/>
              </a:rPr>
              <a:t>If you think a child may have a disability or a special need, call the school district at (918)245-0289. All information is kept confidential.</a:t>
            </a:r>
            <a:endParaRPr>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26589C19-3F10-2C43-2F2E-4F48A0305911}"/>
              </a:ext>
            </a:extLst>
          </p:cNvPr>
          <p:cNvPicPr>
            <a:picLocks noChangeAspect="1"/>
          </p:cNvPicPr>
          <p:nvPr/>
        </p:nvPicPr>
        <p:blipFill>
          <a:blip r:embed="rId3"/>
          <a:stretch>
            <a:fillRect/>
          </a:stretch>
        </p:blipFill>
        <p:spPr>
          <a:xfrm>
            <a:off x="253953" y="142875"/>
            <a:ext cx="968394" cy="96839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99" name="Google Shape;299;p35"/>
          <p:cNvSpPr txBox="1"/>
          <p:nvPr/>
        </p:nvSpPr>
        <p:spPr>
          <a:xfrm>
            <a:off x="1319250" y="213279"/>
            <a:ext cx="5133900" cy="8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Information</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Food Services</a:t>
            </a:r>
            <a:endParaRPr dirty="0"/>
          </a:p>
        </p:txBody>
      </p:sp>
      <p:cxnSp>
        <p:nvCxnSpPr>
          <p:cNvPr id="300" name="Google Shape;300;p35"/>
          <p:cNvCxnSpPr/>
          <p:nvPr/>
        </p:nvCxnSpPr>
        <p:spPr>
          <a:xfrm rot="10800000" flipH="1">
            <a:off x="1266825" y="805675"/>
            <a:ext cx="6162600" cy="28500"/>
          </a:xfrm>
          <a:prstGeom prst="straightConnector1">
            <a:avLst/>
          </a:prstGeom>
          <a:noFill/>
          <a:ln w="9525" cap="flat" cmpd="sng">
            <a:solidFill>
              <a:srgbClr val="FF0000"/>
            </a:solidFill>
            <a:prstDash val="solid"/>
            <a:round/>
            <a:headEnd type="none" w="med" len="med"/>
            <a:tailEnd type="none" w="med" len="med"/>
          </a:ln>
        </p:spPr>
      </p:cxnSp>
      <p:sp>
        <p:nvSpPr>
          <p:cNvPr id="301" name="Google Shape;301;p35"/>
          <p:cNvSpPr txBox="1"/>
          <p:nvPr/>
        </p:nvSpPr>
        <p:spPr>
          <a:xfrm>
            <a:off x="811950" y="957975"/>
            <a:ext cx="63867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Oswald"/>
                <a:ea typeface="Oswald"/>
                <a:cs typeface="Oswald"/>
                <a:sym typeface="Oswald"/>
              </a:rPr>
              <a:t>Anderson School participates in the National School Lunch Program</a:t>
            </a:r>
            <a:endParaRPr sz="2000">
              <a:latin typeface="Oswald"/>
              <a:ea typeface="Oswald"/>
              <a:cs typeface="Oswald"/>
              <a:sym typeface="Oswald"/>
            </a:endParaRPr>
          </a:p>
        </p:txBody>
      </p:sp>
      <p:sp>
        <p:nvSpPr>
          <p:cNvPr id="302" name="Google Shape;302;p35"/>
          <p:cNvSpPr/>
          <p:nvPr/>
        </p:nvSpPr>
        <p:spPr>
          <a:xfrm>
            <a:off x="2047875" y="1727013"/>
            <a:ext cx="4010100" cy="3352500"/>
          </a:xfrm>
          <a:prstGeom prst="snip2DiagRect">
            <a:avLst>
              <a:gd name="adj1" fmla="val 0"/>
              <a:gd name="adj2" fmla="val 16667"/>
            </a:avLst>
          </a:prstGeom>
          <a:solidFill>
            <a:schemeClr val="lt2"/>
          </a:solidFill>
          <a:ln w="9525" cap="flat" cmpd="sng">
            <a:solidFill>
              <a:schemeClr val="dk2"/>
            </a:solidFill>
            <a:prstDash val="solid"/>
            <a:miter lim="8000"/>
            <a:headEnd type="none" w="sm" len="sm"/>
            <a:tailEnd type="none" w="sm" len="sm"/>
          </a:ln>
          <a:effectLst>
            <a:outerShdw blurRad="57150" dist="76200" dir="438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latin typeface="Oswald"/>
                <a:ea typeface="Oswald"/>
                <a:cs typeface="Oswald"/>
                <a:sym typeface="Oswald"/>
              </a:rPr>
              <a:t>Student</a:t>
            </a:r>
            <a:endParaRPr sz="2000" dirty="0">
              <a:latin typeface="Oswald"/>
              <a:ea typeface="Oswald"/>
              <a:cs typeface="Oswald"/>
              <a:sym typeface="Oswald"/>
            </a:endParaRPr>
          </a:p>
          <a:p>
            <a:pPr marL="0" lvl="0" indent="0" algn="ctr" rtl="0">
              <a:spcBef>
                <a:spcPts val="0"/>
              </a:spcBef>
              <a:spcAft>
                <a:spcPts val="0"/>
              </a:spcAft>
              <a:buNone/>
            </a:pPr>
            <a:r>
              <a:rPr lang="en" dirty="0">
                <a:latin typeface="Oswald"/>
                <a:ea typeface="Oswald"/>
                <a:cs typeface="Oswald"/>
                <a:sym typeface="Oswald"/>
              </a:rPr>
              <a:t>Breakfast………………….$ 1.70</a:t>
            </a:r>
            <a:endParaRPr lang="en-US" dirty="0">
              <a:latin typeface="Oswald"/>
              <a:ea typeface="Oswald"/>
              <a:cs typeface="Oswald"/>
              <a:sym typeface="Oswald"/>
            </a:endParaRPr>
          </a:p>
          <a:p>
            <a:pPr marL="0" lvl="0" indent="0" algn="ctr" rtl="0">
              <a:spcBef>
                <a:spcPts val="0"/>
              </a:spcBef>
              <a:spcAft>
                <a:spcPts val="0"/>
              </a:spcAft>
              <a:buNone/>
            </a:pPr>
            <a:r>
              <a:rPr lang="en-US" dirty="0">
                <a:latin typeface="Oswald"/>
                <a:ea typeface="Oswald"/>
                <a:cs typeface="Oswald"/>
                <a:sym typeface="Oswald"/>
              </a:rPr>
              <a:t>Lunch…………….………….$ 3.25</a:t>
            </a:r>
          </a:p>
          <a:p>
            <a:pPr marL="0" lvl="0" indent="0" algn="ctr" rtl="0">
              <a:spcBef>
                <a:spcPts val="0"/>
              </a:spcBef>
              <a:spcAft>
                <a:spcPts val="0"/>
              </a:spcAft>
              <a:buNone/>
            </a:pPr>
            <a:endParaRPr dirty="0">
              <a:latin typeface="Oswald"/>
              <a:ea typeface="Oswald"/>
              <a:cs typeface="Oswald"/>
              <a:sym typeface="Oswald"/>
            </a:endParaRPr>
          </a:p>
          <a:p>
            <a:pPr marL="0" lvl="0" indent="0" algn="ctr" rtl="0">
              <a:spcBef>
                <a:spcPts val="0"/>
              </a:spcBef>
              <a:spcAft>
                <a:spcPts val="0"/>
              </a:spcAft>
              <a:buNone/>
            </a:pPr>
            <a:r>
              <a:rPr lang="en" sz="1900" dirty="0">
                <a:latin typeface="Oswald"/>
                <a:ea typeface="Oswald"/>
                <a:cs typeface="Oswald"/>
                <a:sym typeface="Oswald"/>
              </a:rPr>
              <a:t>Student Reduced</a:t>
            </a:r>
            <a:endParaRPr sz="1900" dirty="0">
              <a:latin typeface="Oswald"/>
              <a:ea typeface="Oswald"/>
              <a:cs typeface="Oswald"/>
              <a:sym typeface="Oswald"/>
            </a:endParaRPr>
          </a:p>
          <a:p>
            <a:pPr marL="0" lvl="0" indent="0" algn="ctr" rtl="0">
              <a:spcBef>
                <a:spcPts val="0"/>
              </a:spcBef>
              <a:spcAft>
                <a:spcPts val="0"/>
              </a:spcAft>
              <a:buNone/>
            </a:pPr>
            <a:r>
              <a:rPr lang="en" dirty="0">
                <a:latin typeface="Oswald"/>
                <a:ea typeface="Oswald"/>
                <a:cs typeface="Oswald"/>
                <a:sym typeface="Oswald"/>
              </a:rPr>
              <a:t>Breakfast………………….$ .30</a:t>
            </a:r>
            <a:endParaRPr dirty="0">
              <a:latin typeface="Oswald"/>
              <a:ea typeface="Oswald"/>
              <a:cs typeface="Oswald"/>
              <a:sym typeface="Oswald"/>
            </a:endParaRPr>
          </a:p>
          <a:p>
            <a:pPr marL="0" lvl="0" indent="0" algn="ctr" rtl="0">
              <a:spcBef>
                <a:spcPts val="0"/>
              </a:spcBef>
              <a:spcAft>
                <a:spcPts val="0"/>
              </a:spcAft>
              <a:buNone/>
            </a:pPr>
            <a:r>
              <a:rPr lang="en" dirty="0">
                <a:latin typeface="Oswald"/>
                <a:ea typeface="Oswald"/>
                <a:cs typeface="Oswald"/>
                <a:sym typeface="Oswald"/>
              </a:rPr>
              <a:t>Lunch…………….………….$ .40</a:t>
            </a:r>
            <a:endParaRPr sz="2400" dirty="0">
              <a:latin typeface="Oswald"/>
              <a:ea typeface="Oswald"/>
              <a:cs typeface="Oswald"/>
              <a:sym typeface="Oswald"/>
            </a:endParaRPr>
          </a:p>
          <a:p>
            <a:pPr marL="0" lvl="0" indent="0" algn="ctr" rtl="0">
              <a:spcBef>
                <a:spcPts val="0"/>
              </a:spcBef>
              <a:spcAft>
                <a:spcPts val="0"/>
              </a:spcAft>
              <a:buNone/>
            </a:pPr>
            <a:endParaRPr sz="800" dirty="0">
              <a:highlight>
                <a:srgbClr val="FFFF00"/>
              </a:highlight>
              <a:latin typeface="Oswald"/>
              <a:ea typeface="Oswald"/>
              <a:cs typeface="Oswald"/>
              <a:sym typeface="Oswald"/>
            </a:endParaRPr>
          </a:p>
          <a:p>
            <a:pPr marL="0" lvl="0" indent="0" algn="ctr" rtl="0">
              <a:spcBef>
                <a:spcPts val="0"/>
              </a:spcBef>
              <a:spcAft>
                <a:spcPts val="0"/>
              </a:spcAft>
              <a:buNone/>
            </a:pPr>
            <a:r>
              <a:rPr lang="en" sz="2000" dirty="0">
                <a:latin typeface="Oswald"/>
                <a:ea typeface="Oswald"/>
                <a:cs typeface="Oswald"/>
                <a:sym typeface="Oswald"/>
              </a:rPr>
              <a:t>Adult</a:t>
            </a:r>
            <a:endParaRPr sz="2000" dirty="0">
              <a:latin typeface="Oswald"/>
              <a:ea typeface="Oswald"/>
              <a:cs typeface="Oswald"/>
              <a:sym typeface="Oswald"/>
            </a:endParaRPr>
          </a:p>
          <a:p>
            <a:pPr marL="0" lvl="0" indent="0" algn="ctr" rtl="0">
              <a:spcBef>
                <a:spcPts val="0"/>
              </a:spcBef>
              <a:spcAft>
                <a:spcPts val="0"/>
              </a:spcAft>
              <a:buNone/>
            </a:pPr>
            <a:r>
              <a:rPr lang="en" dirty="0">
                <a:latin typeface="Oswald"/>
                <a:ea typeface="Oswald"/>
                <a:cs typeface="Oswald"/>
                <a:sym typeface="Oswald"/>
              </a:rPr>
              <a:t>Breakfast………………….$ 2.94</a:t>
            </a:r>
            <a:endParaRPr dirty="0">
              <a:latin typeface="Oswald"/>
              <a:ea typeface="Oswald"/>
              <a:cs typeface="Oswald"/>
              <a:sym typeface="Oswald"/>
            </a:endParaRPr>
          </a:p>
          <a:p>
            <a:pPr marL="0" lvl="0" indent="0" algn="ctr" rtl="0">
              <a:spcBef>
                <a:spcPts val="0"/>
              </a:spcBef>
              <a:spcAft>
                <a:spcPts val="0"/>
              </a:spcAft>
              <a:buNone/>
            </a:pPr>
            <a:r>
              <a:rPr lang="en" dirty="0">
                <a:latin typeface="Oswald"/>
                <a:ea typeface="Oswald"/>
                <a:cs typeface="Oswald"/>
                <a:sym typeface="Oswald"/>
              </a:rPr>
              <a:t>Lunch…………….………….$ 5.15</a:t>
            </a:r>
            <a:endParaRPr dirty="0">
              <a:latin typeface="Oswald"/>
              <a:ea typeface="Oswald"/>
              <a:cs typeface="Oswald"/>
              <a:sym typeface="Oswald"/>
            </a:endParaRPr>
          </a:p>
          <a:p>
            <a:pPr marL="0" lvl="0" indent="0" algn="ctr" rtl="0">
              <a:spcBef>
                <a:spcPts val="0"/>
              </a:spcBef>
              <a:spcAft>
                <a:spcPts val="0"/>
              </a:spcAft>
              <a:buNone/>
            </a:pPr>
            <a:r>
              <a:rPr lang="en" dirty="0">
                <a:latin typeface="Oswald"/>
                <a:ea typeface="Oswald"/>
                <a:cs typeface="Oswald"/>
                <a:sym typeface="Oswald"/>
              </a:rPr>
              <a:t>*Adult Guest prices are subject to change</a:t>
            </a:r>
            <a:endParaRPr sz="2400" dirty="0">
              <a:latin typeface="Oswald"/>
              <a:ea typeface="Oswald"/>
              <a:cs typeface="Oswald"/>
              <a:sym typeface="Oswald"/>
            </a:endParaRPr>
          </a:p>
        </p:txBody>
      </p:sp>
      <p:sp>
        <p:nvSpPr>
          <p:cNvPr id="303" name="Google Shape;303;p35"/>
          <p:cNvSpPr txBox="1"/>
          <p:nvPr/>
        </p:nvSpPr>
        <p:spPr>
          <a:xfrm>
            <a:off x="2152575" y="5172284"/>
            <a:ext cx="4086300" cy="5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Prices are reflective of the National School Lunch Program</a:t>
            </a:r>
            <a:endParaRPr>
              <a:latin typeface="Oswald"/>
              <a:ea typeface="Oswald"/>
              <a:cs typeface="Oswald"/>
              <a:sym typeface="Oswald"/>
            </a:endParaRPr>
          </a:p>
          <a:p>
            <a:pPr marL="0" lvl="0" indent="0" algn="ctr" rtl="0">
              <a:spcBef>
                <a:spcPts val="0"/>
              </a:spcBef>
              <a:spcAft>
                <a:spcPts val="0"/>
              </a:spcAft>
              <a:buNone/>
            </a:pPr>
            <a:r>
              <a:rPr lang="en">
                <a:solidFill>
                  <a:srgbClr val="222222"/>
                </a:solidFill>
                <a:highlight>
                  <a:srgbClr val="FFFFFF"/>
                </a:highlight>
                <a:latin typeface="Oswald"/>
                <a:ea typeface="Oswald"/>
                <a:cs typeface="Oswald"/>
                <a:sym typeface="Oswald"/>
              </a:rPr>
              <a:t>This institution is an equal opportunity provider</a:t>
            </a:r>
            <a:endParaRPr sz="1700">
              <a:latin typeface="Oswald"/>
              <a:ea typeface="Oswald"/>
              <a:cs typeface="Oswald"/>
              <a:sym typeface="Oswald"/>
            </a:endParaRPr>
          </a:p>
        </p:txBody>
      </p:sp>
      <p:sp>
        <p:nvSpPr>
          <p:cNvPr id="304" name="Google Shape;304;p35"/>
          <p:cNvSpPr/>
          <p:nvPr/>
        </p:nvSpPr>
        <p:spPr>
          <a:xfrm>
            <a:off x="976350" y="5981700"/>
            <a:ext cx="6057900" cy="2931000"/>
          </a:xfrm>
          <a:prstGeom prst="snip2DiagRect">
            <a:avLst>
              <a:gd name="adj1" fmla="val 0"/>
              <a:gd name="adj2" fmla="val 16667"/>
            </a:avLst>
          </a:prstGeom>
          <a:solidFill>
            <a:schemeClr val="lt2"/>
          </a:solidFill>
          <a:ln w="9525" cap="flat" cmpd="sng">
            <a:solidFill>
              <a:schemeClr val="dk2"/>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t" anchorCtr="0">
            <a:noAutofit/>
          </a:bodyPr>
          <a:lstStyle/>
          <a:p>
            <a:pPr marL="457200" lvl="0" indent="-317500" algn="l" rtl="0">
              <a:spcBef>
                <a:spcPts val="0"/>
              </a:spcBef>
              <a:spcAft>
                <a:spcPts val="0"/>
              </a:spcAft>
              <a:buSzPts val="1400"/>
              <a:buFont typeface="Oswald"/>
              <a:buChar char="●"/>
            </a:pPr>
            <a:endParaRPr lang="en"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dirty="0">
                <a:latin typeface="Oswald"/>
                <a:ea typeface="Oswald"/>
                <a:cs typeface="Oswald"/>
                <a:sym typeface="Oswald"/>
              </a:rPr>
              <a:t>We will serve free and reduced priced meals to children whose families fall within the state guidelines. Guidelines and applications may be made through the school office.</a:t>
            </a:r>
            <a:endParaRPr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dirty="0">
                <a:latin typeface="Oswald"/>
                <a:ea typeface="Oswald"/>
                <a:cs typeface="Oswald"/>
                <a:sym typeface="Oswald"/>
              </a:rPr>
              <a:t>Those children buying their lunch at regular or reduced prices are required to purchase lunch credits in advance in the school office or online. We have a no charge policy</a:t>
            </a:r>
          </a:p>
          <a:p>
            <a:pPr marL="457200" lvl="0" indent="-317500" algn="l" rtl="0">
              <a:spcBef>
                <a:spcPts val="0"/>
              </a:spcBef>
              <a:spcAft>
                <a:spcPts val="0"/>
              </a:spcAft>
              <a:buSzPts val="1400"/>
              <a:buFont typeface="Oswald"/>
              <a:buChar char="●"/>
            </a:pPr>
            <a:r>
              <a:rPr lang="en-US" dirty="0">
                <a:latin typeface="Oswald" panose="00000500000000000000" pitchFamily="2" charset="0"/>
              </a:rPr>
              <a:t>Family members or guardians planning to join their student(s) for lunch must check in at the office and are encouraged to inform the classroom teacher ahead of time. To confirm your child’s schedule, please contact the school office or the classroom teacher.</a:t>
            </a:r>
            <a:endParaRPr lang="en-US" dirty="0">
              <a:latin typeface="Oswald" panose="00000500000000000000" pitchFamily="2" charset="0"/>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842F1D41-0AF8-3143-AB93-5340884911B2}"/>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311" name="Google Shape;311;p36"/>
          <p:cNvSpPr txBox="1"/>
          <p:nvPr/>
        </p:nvSpPr>
        <p:spPr>
          <a:xfrm>
            <a:off x="1327990" y="155200"/>
            <a:ext cx="3724200" cy="114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Information</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School Visitors and Observations</a:t>
            </a:r>
            <a:endParaRPr dirty="0"/>
          </a:p>
        </p:txBody>
      </p:sp>
      <p:cxnSp>
        <p:nvCxnSpPr>
          <p:cNvPr id="312" name="Google Shape;312;p36"/>
          <p:cNvCxnSpPr/>
          <p:nvPr/>
        </p:nvCxnSpPr>
        <p:spPr>
          <a:xfrm>
            <a:off x="1257300" y="872275"/>
            <a:ext cx="6181800" cy="19200"/>
          </a:xfrm>
          <a:prstGeom prst="straightConnector1">
            <a:avLst/>
          </a:prstGeom>
          <a:noFill/>
          <a:ln w="9525" cap="flat" cmpd="sng">
            <a:solidFill>
              <a:srgbClr val="FF0000"/>
            </a:solidFill>
            <a:prstDash val="solid"/>
            <a:round/>
            <a:headEnd type="none" w="med" len="med"/>
            <a:tailEnd type="none" w="med" len="med"/>
          </a:ln>
        </p:spPr>
      </p:cxnSp>
      <p:sp>
        <p:nvSpPr>
          <p:cNvPr id="313" name="Google Shape;313;p36"/>
          <p:cNvSpPr txBox="1"/>
          <p:nvPr/>
        </p:nvSpPr>
        <p:spPr>
          <a:xfrm>
            <a:off x="438150" y="1253275"/>
            <a:ext cx="7000800" cy="1943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swald"/>
                <a:ea typeface="Oswald"/>
                <a:cs typeface="Oswald"/>
                <a:sym typeface="Oswald"/>
              </a:rPr>
              <a:t>Visitors</a:t>
            </a:r>
            <a:endParaRPr b="1">
              <a:latin typeface="Oswald"/>
              <a:ea typeface="Oswald"/>
              <a:cs typeface="Oswald"/>
              <a:sym typeface="Oswald"/>
            </a:endParaRPr>
          </a:p>
          <a:p>
            <a:pPr marL="0" lvl="0" indent="0" algn="l" rtl="0">
              <a:spcBef>
                <a:spcPts val="0"/>
              </a:spcBef>
              <a:spcAft>
                <a:spcPts val="0"/>
              </a:spcAft>
              <a:buNone/>
            </a:pPr>
            <a:endParaRPr sz="1200">
              <a:latin typeface="Oswald"/>
              <a:ea typeface="Oswald"/>
              <a:cs typeface="Oswald"/>
              <a:sym typeface="Oswald"/>
            </a:endParaRPr>
          </a:p>
          <a:p>
            <a:pPr marL="0" lvl="0" indent="0" algn="l" rtl="0">
              <a:spcBef>
                <a:spcPts val="0"/>
              </a:spcBef>
              <a:spcAft>
                <a:spcPts val="0"/>
              </a:spcAft>
              <a:buNone/>
            </a:pPr>
            <a:r>
              <a:rPr lang="en" sz="1200">
                <a:latin typeface="Oswald"/>
                <a:ea typeface="Oswald"/>
                <a:cs typeface="Oswald"/>
                <a:sym typeface="Oswald"/>
              </a:rPr>
              <a:t>Safety is a PRIORITY at Anderson School. Be advised families or visitors are NOT to go directly to a student’s classroom or be on school grounds without </a:t>
            </a:r>
            <a:r>
              <a:rPr lang="en" sz="1200" b="1">
                <a:latin typeface="Oswald"/>
                <a:ea typeface="Oswald"/>
                <a:cs typeface="Oswald"/>
                <a:sym typeface="Oswald"/>
              </a:rPr>
              <a:t>first checking in with the office</a:t>
            </a:r>
            <a:r>
              <a:rPr lang="en" sz="1200">
                <a:latin typeface="Oswald"/>
                <a:ea typeface="Oswald"/>
                <a:cs typeface="Oswald"/>
                <a:sym typeface="Oswald"/>
              </a:rPr>
              <a:t>. </a:t>
            </a:r>
            <a:r>
              <a:rPr lang="en" sz="1200" u="sng">
                <a:latin typeface="Oswald"/>
                <a:ea typeface="Oswald"/>
                <a:cs typeface="Oswald"/>
                <a:sym typeface="Oswald"/>
              </a:rPr>
              <a:t>All approved visitors MUST wear a visitors tag while on school grounds.</a:t>
            </a:r>
            <a:endParaRPr sz="1200" u="sng">
              <a:latin typeface="Oswald"/>
              <a:ea typeface="Oswald"/>
              <a:cs typeface="Oswald"/>
              <a:sym typeface="Oswald"/>
            </a:endParaRPr>
          </a:p>
          <a:p>
            <a:pPr marL="0" lvl="0" indent="0" algn="l" rtl="0">
              <a:spcBef>
                <a:spcPts val="0"/>
              </a:spcBef>
              <a:spcAft>
                <a:spcPts val="0"/>
              </a:spcAft>
              <a:buNone/>
            </a:pPr>
            <a:endParaRPr sz="1200" u="sng">
              <a:latin typeface="Oswald"/>
              <a:ea typeface="Oswald"/>
              <a:cs typeface="Oswald"/>
              <a:sym typeface="Oswald"/>
            </a:endParaRPr>
          </a:p>
          <a:p>
            <a:pPr marL="0" lvl="0" indent="0" algn="l" rtl="0">
              <a:spcBef>
                <a:spcPts val="0"/>
              </a:spcBef>
              <a:spcAft>
                <a:spcPts val="0"/>
              </a:spcAft>
              <a:buNone/>
            </a:pPr>
            <a:r>
              <a:rPr lang="en" sz="1200">
                <a:latin typeface="Oswald"/>
                <a:ea typeface="Oswald"/>
                <a:cs typeface="Oswald"/>
                <a:sym typeface="Oswald"/>
              </a:rPr>
              <a:t>If you are here to visit with a teacher, other school employee, or attend a conference, meeting, etc., you MUST sign in at the office. Please remain in the office until your child has arrived or until you receive a visitors badge and are cleared to be in the building by office staff. </a:t>
            </a:r>
            <a:endParaRPr sz="1200">
              <a:latin typeface="Oswald"/>
              <a:ea typeface="Oswald"/>
              <a:cs typeface="Oswald"/>
              <a:sym typeface="Oswald"/>
            </a:endParaRPr>
          </a:p>
          <a:p>
            <a:pPr marL="0" lvl="0" indent="0" algn="l" rtl="0">
              <a:spcBef>
                <a:spcPts val="0"/>
              </a:spcBef>
              <a:spcAft>
                <a:spcPts val="0"/>
              </a:spcAft>
              <a:buNone/>
            </a:pPr>
            <a:endParaRPr sz="1200">
              <a:latin typeface="Oswald"/>
              <a:ea typeface="Oswald"/>
              <a:cs typeface="Oswald"/>
              <a:sym typeface="Oswald"/>
            </a:endParaRPr>
          </a:p>
          <a:p>
            <a:pPr marL="0" lvl="0" indent="0" algn="l" rtl="0">
              <a:spcBef>
                <a:spcPts val="0"/>
              </a:spcBef>
              <a:spcAft>
                <a:spcPts val="0"/>
              </a:spcAft>
              <a:buNone/>
            </a:pPr>
            <a:endParaRPr sz="1200">
              <a:latin typeface="Oswald"/>
              <a:ea typeface="Oswald"/>
              <a:cs typeface="Oswald"/>
              <a:sym typeface="Oswald"/>
            </a:endParaRPr>
          </a:p>
          <a:p>
            <a:pPr marL="0" lvl="0" indent="0" algn="l" rtl="0">
              <a:spcBef>
                <a:spcPts val="0"/>
              </a:spcBef>
              <a:spcAft>
                <a:spcPts val="0"/>
              </a:spcAft>
              <a:buNone/>
            </a:pPr>
            <a:endParaRPr sz="1200" u="sng">
              <a:latin typeface="Oswald"/>
              <a:ea typeface="Oswald"/>
              <a:cs typeface="Oswald"/>
              <a:sym typeface="Oswald"/>
            </a:endParaRPr>
          </a:p>
          <a:p>
            <a:pPr marL="0" lvl="0" indent="0" algn="l" rtl="0">
              <a:spcBef>
                <a:spcPts val="0"/>
              </a:spcBef>
              <a:spcAft>
                <a:spcPts val="0"/>
              </a:spcAft>
              <a:buNone/>
            </a:pPr>
            <a:endParaRPr sz="1200" u="sng">
              <a:latin typeface="Oswald"/>
              <a:ea typeface="Oswald"/>
              <a:cs typeface="Oswald"/>
              <a:sym typeface="Oswald"/>
            </a:endParaRPr>
          </a:p>
        </p:txBody>
      </p:sp>
      <p:sp>
        <p:nvSpPr>
          <p:cNvPr id="314" name="Google Shape;314;p36"/>
          <p:cNvSpPr txBox="1"/>
          <p:nvPr/>
        </p:nvSpPr>
        <p:spPr>
          <a:xfrm>
            <a:off x="438150" y="3720250"/>
            <a:ext cx="7000800" cy="56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swald"/>
                <a:ea typeface="Oswald"/>
                <a:cs typeface="Oswald"/>
                <a:sym typeface="Oswald"/>
              </a:rPr>
              <a:t>Classroom Visitation by Parent/Legal Guardian</a:t>
            </a:r>
            <a:endParaRPr b="1">
              <a:latin typeface="Oswald"/>
              <a:ea typeface="Oswald"/>
              <a:cs typeface="Oswald"/>
              <a:sym typeface="Oswald"/>
            </a:endParaRPr>
          </a:p>
          <a:p>
            <a:pPr marL="0" lvl="0" indent="0" algn="l" rtl="0">
              <a:spcBef>
                <a:spcPts val="0"/>
              </a:spcBef>
              <a:spcAft>
                <a:spcPts val="0"/>
              </a:spcAft>
              <a:buNone/>
            </a:pPr>
            <a:endParaRPr b="1">
              <a:latin typeface="Oswald"/>
              <a:ea typeface="Oswald"/>
              <a:cs typeface="Oswald"/>
              <a:sym typeface="Oswald"/>
            </a:endParaRPr>
          </a:p>
          <a:p>
            <a:pPr marL="0" lvl="0" indent="0" algn="l" rtl="0">
              <a:spcBef>
                <a:spcPts val="0"/>
              </a:spcBef>
              <a:spcAft>
                <a:spcPts val="0"/>
              </a:spcAft>
              <a:buNone/>
            </a:pPr>
            <a:r>
              <a:rPr lang="en" u="sng">
                <a:latin typeface="Oswald"/>
                <a:ea typeface="Oswald"/>
                <a:cs typeface="Oswald"/>
                <a:sym typeface="Oswald"/>
              </a:rPr>
              <a:t>Regular Education Classrooms</a:t>
            </a:r>
            <a:endParaRPr u="sng">
              <a:latin typeface="Oswald"/>
              <a:ea typeface="Oswald"/>
              <a:cs typeface="Oswald"/>
              <a:sym typeface="Oswald"/>
            </a:endParaRPr>
          </a:p>
          <a:p>
            <a:pPr marL="0" lvl="0" indent="0" algn="l" rtl="0">
              <a:spcBef>
                <a:spcPts val="0"/>
              </a:spcBef>
              <a:spcAft>
                <a:spcPts val="0"/>
              </a:spcAft>
              <a:buNone/>
            </a:pPr>
            <a:r>
              <a:rPr lang="en" sz="1200">
                <a:latin typeface="Oswald"/>
                <a:ea typeface="Oswald"/>
                <a:cs typeface="Oswald"/>
                <a:sym typeface="Oswald"/>
              </a:rPr>
              <a:t>All visitations must be scheduled and approved by the Superintendent. To minimize disruption, a parent or legal guardian may visit classrooms under these circumstances:</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To attend a class function such as a party or play</a:t>
            </a:r>
            <a:endParaRPr sz="120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a:latin typeface="Oswald"/>
                <a:ea typeface="Oswald"/>
                <a:cs typeface="Oswald"/>
                <a:sym typeface="Oswald"/>
              </a:rPr>
              <a:t>To have a conference with the teacher in the classroom when other students are not present</a:t>
            </a:r>
            <a:endParaRPr sz="1200">
              <a:latin typeface="Oswald"/>
              <a:ea typeface="Oswald"/>
              <a:cs typeface="Oswald"/>
              <a:sym typeface="Oswald"/>
            </a:endParaRPr>
          </a:p>
          <a:p>
            <a:pPr marL="0" lvl="0" indent="0" algn="l" rtl="0">
              <a:spcBef>
                <a:spcPts val="0"/>
              </a:spcBef>
              <a:spcAft>
                <a:spcPts val="0"/>
              </a:spcAft>
              <a:buNone/>
            </a:pPr>
            <a:endParaRPr sz="1200">
              <a:latin typeface="Oswald"/>
              <a:ea typeface="Oswald"/>
              <a:cs typeface="Oswald"/>
              <a:sym typeface="Oswald"/>
            </a:endParaRPr>
          </a:p>
          <a:p>
            <a:pPr marL="0" lvl="0" indent="0" algn="l" rtl="0">
              <a:spcBef>
                <a:spcPts val="0"/>
              </a:spcBef>
              <a:spcAft>
                <a:spcPts val="0"/>
              </a:spcAft>
              <a:buNone/>
            </a:pPr>
            <a:r>
              <a:rPr lang="en" sz="1200">
                <a:latin typeface="Oswald"/>
                <a:ea typeface="Oswald"/>
                <a:cs typeface="Oswald"/>
                <a:sym typeface="Oswald"/>
              </a:rPr>
              <a:t>To make classroom observations during instruction time, requests must be made in writing and delivered to the Superintendent at least forty-eight hours prior to visiting the classroom. All observations will be at the Superintendent’s discretion, and if allowed, must occur within the following guidelines.</a:t>
            </a:r>
            <a:endParaRPr sz="1200" u="sng">
              <a:latin typeface="Oswald"/>
              <a:ea typeface="Oswald"/>
              <a:cs typeface="Oswald"/>
              <a:sym typeface="Oswald"/>
            </a:endParaRPr>
          </a:p>
          <a:p>
            <a:pPr marL="0" lvl="0" indent="0" algn="l" rtl="0">
              <a:spcBef>
                <a:spcPts val="0"/>
              </a:spcBef>
              <a:spcAft>
                <a:spcPts val="0"/>
              </a:spcAft>
              <a:buNone/>
            </a:pPr>
            <a:endParaRPr sz="1200">
              <a:latin typeface="Oswald"/>
              <a:ea typeface="Oswald"/>
              <a:cs typeface="Oswald"/>
              <a:sym typeface="Oswald"/>
            </a:endParaRPr>
          </a:p>
          <a:p>
            <a:pPr marL="457200" lvl="0" indent="-304800" algn="l" rtl="0">
              <a:spcBef>
                <a:spcPts val="1000"/>
              </a:spcBef>
              <a:spcAft>
                <a:spcPts val="0"/>
              </a:spcAft>
              <a:buSzPts val="1200"/>
              <a:buFont typeface="Oswald"/>
              <a:buAutoNum type="arabicPeriod"/>
            </a:pPr>
            <a:r>
              <a:rPr lang="en" sz="1200">
                <a:latin typeface="Oswald"/>
                <a:ea typeface="Oswald"/>
                <a:cs typeface="Oswald"/>
                <a:sym typeface="Oswald"/>
              </a:rPr>
              <a:t>An administrator must accompany the parent or guardian for a period not to exceed twenty minutes.</a:t>
            </a:r>
            <a:endParaRPr sz="1200">
              <a:latin typeface="Oswald"/>
              <a:ea typeface="Oswald"/>
              <a:cs typeface="Oswald"/>
              <a:sym typeface="Oswald"/>
            </a:endParaRPr>
          </a:p>
          <a:p>
            <a:pPr marL="457200" lvl="0" indent="-304800" algn="l" rtl="0">
              <a:spcBef>
                <a:spcPts val="1000"/>
              </a:spcBef>
              <a:spcAft>
                <a:spcPts val="0"/>
              </a:spcAft>
              <a:buSzPts val="1200"/>
              <a:buFont typeface="Oswald"/>
              <a:buAutoNum type="arabicPeriod"/>
            </a:pPr>
            <a:r>
              <a:rPr lang="en" sz="1200">
                <a:latin typeface="Oswald"/>
                <a:ea typeface="Oswald"/>
                <a:cs typeface="Oswald"/>
                <a:sym typeface="Oswald"/>
              </a:rPr>
              <a:t>Observations will not be scheduled during achievement testing or any other activity that could be disrupted by the presence of visitors in the classroom.</a:t>
            </a:r>
            <a:endParaRPr sz="1200">
              <a:latin typeface="Oswald"/>
              <a:ea typeface="Oswald"/>
              <a:cs typeface="Oswald"/>
              <a:sym typeface="Oswald"/>
            </a:endParaRPr>
          </a:p>
          <a:p>
            <a:pPr marL="457200" lvl="0" indent="-304800" algn="l" rtl="0">
              <a:spcBef>
                <a:spcPts val="1000"/>
              </a:spcBef>
              <a:spcAft>
                <a:spcPts val="0"/>
              </a:spcAft>
              <a:buSzPts val="1200"/>
              <a:buFont typeface="Oswald"/>
              <a:buAutoNum type="arabicPeriod"/>
            </a:pPr>
            <a:r>
              <a:rPr lang="en" sz="1200">
                <a:latin typeface="Oswald"/>
                <a:ea typeface="Oswald"/>
                <a:cs typeface="Oswald"/>
                <a:sym typeface="Oswald"/>
              </a:rPr>
              <a:t>No recording equipment or cameras will be permitted in the classroom during an observation of the instructional process unless prior permission has been given by the Superintendent.</a:t>
            </a:r>
            <a:endParaRPr sz="1200">
              <a:latin typeface="Oswald"/>
              <a:ea typeface="Oswald"/>
              <a:cs typeface="Oswald"/>
              <a:sym typeface="Oswald"/>
            </a:endParaRPr>
          </a:p>
          <a:p>
            <a:pPr marL="0" lvl="0" indent="0" algn="l" rtl="0">
              <a:spcBef>
                <a:spcPts val="1000"/>
              </a:spcBef>
              <a:spcAft>
                <a:spcPts val="0"/>
              </a:spcAft>
              <a:buNone/>
            </a:pPr>
            <a:r>
              <a:rPr lang="en" u="sng">
                <a:latin typeface="Oswald"/>
                <a:ea typeface="Oswald"/>
                <a:cs typeface="Oswald"/>
                <a:sym typeface="Oswald"/>
              </a:rPr>
              <a:t>Special Education Classrooms</a:t>
            </a:r>
            <a:endParaRPr u="sng">
              <a:latin typeface="Oswald"/>
              <a:ea typeface="Oswald"/>
              <a:cs typeface="Oswald"/>
              <a:sym typeface="Oswald"/>
            </a:endParaRPr>
          </a:p>
          <a:p>
            <a:pPr marL="0" lvl="0" indent="0" algn="l" rtl="0">
              <a:spcBef>
                <a:spcPts val="1000"/>
              </a:spcBef>
              <a:spcAft>
                <a:spcPts val="0"/>
              </a:spcAft>
              <a:buNone/>
            </a:pPr>
            <a:r>
              <a:rPr lang="en" sz="1200">
                <a:latin typeface="Oswald"/>
                <a:ea typeface="Oswald"/>
                <a:cs typeface="Oswald"/>
                <a:sym typeface="Oswald"/>
              </a:rPr>
              <a:t>The provisions of the above policy pertain to special education classrooms; however, due to confidentiality requirements, a written request to make an observation in the classroom, on forms provided by the school district, must be made in writing and delivered to the Superintendent at least forty-eight hours prior to visiting the classroom. All observations will be at the Superintendent’s discretion, and if allowed, must occur with a confidentiality release from parents or legal guardians of other children in the classroom. This is required. </a:t>
            </a:r>
            <a:endParaRPr sz="1200">
              <a:latin typeface="Oswald"/>
              <a:ea typeface="Oswald"/>
              <a:cs typeface="Oswald"/>
              <a:sym typeface="Oswald"/>
            </a:endParaRPr>
          </a:p>
          <a:p>
            <a:pPr marL="0" lvl="0" indent="0" algn="l" rtl="0">
              <a:spcBef>
                <a:spcPts val="1000"/>
              </a:spcBef>
              <a:spcAft>
                <a:spcPts val="0"/>
              </a:spcAft>
              <a:buNone/>
            </a:pPr>
            <a:endParaRPr sz="1200" u="sng">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7776E176-8D73-C717-F5F9-F0AEAB11A572}"/>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321" name="Google Shape;321;p37"/>
          <p:cNvSpPr txBox="1"/>
          <p:nvPr/>
        </p:nvSpPr>
        <p:spPr>
          <a:xfrm>
            <a:off x="1409700" y="142875"/>
            <a:ext cx="4743600" cy="9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Oswald"/>
                <a:ea typeface="Oswald"/>
                <a:cs typeface="Oswald"/>
                <a:sym typeface="Oswald"/>
              </a:rPr>
              <a:t>Student Information</a:t>
            </a:r>
            <a:endParaRPr sz="1600">
              <a:latin typeface="Oswald"/>
              <a:ea typeface="Oswald"/>
              <a:cs typeface="Oswald"/>
              <a:sym typeface="Oswald"/>
            </a:endParaRPr>
          </a:p>
          <a:p>
            <a:pPr marL="0" lvl="0" indent="0" algn="l" rtl="0">
              <a:spcBef>
                <a:spcPts val="0"/>
              </a:spcBef>
              <a:spcAft>
                <a:spcPts val="0"/>
              </a:spcAft>
              <a:buNone/>
            </a:pPr>
            <a:r>
              <a:rPr lang="en" sz="1800" b="1">
                <a:latin typeface="Oswald"/>
                <a:ea typeface="Oswald"/>
                <a:cs typeface="Oswald"/>
                <a:sym typeface="Oswald"/>
              </a:rPr>
              <a:t>Conferences &amp; General Information</a:t>
            </a:r>
            <a:endParaRPr/>
          </a:p>
        </p:txBody>
      </p:sp>
      <p:cxnSp>
        <p:nvCxnSpPr>
          <p:cNvPr id="322" name="Google Shape;322;p37"/>
          <p:cNvCxnSpPr/>
          <p:nvPr/>
        </p:nvCxnSpPr>
        <p:spPr>
          <a:xfrm>
            <a:off x="1238250" y="881800"/>
            <a:ext cx="6276900" cy="0"/>
          </a:xfrm>
          <a:prstGeom prst="straightConnector1">
            <a:avLst/>
          </a:prstGeom>
          <a:noFill/>
          <a:ln w="9525" cap="flat" cmpd="sng">
            <a:solidFill>
              <a:srgbClr val="FF0000"/>
            </a:solidFill>
            <a:prstDash val="solid"/>
            <a:round/>
            <a:headEnd type="none" w="med" len="med"/>
            <a:tailEnd type="none" w="med" len="med"/>
          </a:ln>
        </p:spPr>
      </p:cxnSp>
      <p:sp>
        <p:nvSpPr>
          <p:cNvPr id="323" name="Google Shape;323;p37"/>
          <p:cNvSpPr txBox="1"/>
          <p:nvPr/>
        </p:nvSpPr>
        <p:spPr>
          <a:xfrm>
            <a:off x="704850" y="1174250"/>
            <a:ext cx="6762600" cy="34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swald"/>
                <a:ea typeface="Oswald"/>
                <a:cs typeface="Oswald"/>
                <a:sym typeface="Oswald"/>
              </a:rPr>
              <a:t>Conferences</a:t>
            </a:r>
            <a:endParaRPr b="1">
              <a:latin typeface="Oswald"/>
              <a:ea typeface="Oswald"/>
              <a:cs typeface="Oswald"/>
              <a:sym typeface="Oswald"/>
            </a:endParaRPr>
          </a:p>
          <a:p>
            <a:pPr marL="0" lvl="0" indent="0" algn="l" rtl="0">
              <a:spcBef>
                <a:spcPts val="1000"/>
              </a:spcBef>
              <a:spcAft>
                <a:spcPts val="0"/>
              </a:spcAft>
              <a:buNone/>
            </a:pPr>
            <a:r>
              <a:rPr lang="en" sz="1200">
                <a:latin typeface="Oswald"/>
                <a:ea typeface="Oswald"/>
                <a:cs typeface="Oswald"/>
                <a:sym typeface="Oswald"/>
              </a:rPr>
              <a:t>Communication between parents/guardians, the student, and teachers is encouraged. The proper communication procedure begins with </a:t>
            </a:r>
            <a:r>
              <a:rPr lang="en" sz="1200" b="1" u="sng">
                <a:latin typeface="Oswald"/>
                <a:ea typeface="Oswald"/>
                <a:cs typeface="Oswald"/>
                <a:sym typeface="Oswald"/>
              </a:rPr>
              <a:t>first</a:t>
            </a:r>
            <a:r>
              <a:rPr lang="en" sz="1200">
                <a:latin typeface="Oswald"/>
                <a:ea typeface="Oswald"/>
                <a:cs typeface="Oswald"/>
                <a:sym typeface="Oswald"/>
              </a:rPr>
              <a:t> contacting your child’s teacher. If a resolution is not satisfactorily met, then a meeting with the parent, teacher, counselor, Principal, and/or Superintendent may be necessary. If a student wishes to see the principal, they may ask their teacher and a meeting will be scheduled. If a parents desires a conference, please call the Student Information Secretary at (918)245-0289 for an appointment. </a:t>
            </a:r>
            <a:endParaRPr sz="1200">
              <a:latin typeface="Oswald"/>
              <a:ea typeface="Oswald"/>
              <a:cs typeface="Oswald"/>
              <a:sym typeface="Oswald"/>
            </a:endParaRPr>
          </a:p>
          <a:p>
            <a:pPr marL="0" lvl="0" indent="0" algn="l" rtl="0">
              <a:spcBef>
                <a:spcPts val="1000"/>
              </a:spcBef>
              <a:spcAft>
                <a:spcPts val="0"/>
              </a:spcAft>
              <a:buNone/>
            </a:pPr>
            <a:r>
              <a:rPr lang="en" sz="1200" b="1">
                <a:latin typeface="Oswald"/>
                <a:ea typeface="Oswald"/>
                <a:cs typeface="Oswald"/>
                <a:sym typeface="Oswald"/>
              </a:rPr>
              <a:t>Under no circumstances should a conference take place during a school day when a teacher is conducting class or supervising children on the playground. After school drop in conferences are discouraged. Conferences with teachers are scheduled by appointments made through the Student Information Secretary or by written consent of the classroom teacher.</a:t>
            </a:r>
            <a:endParaRPr sz="1200" b="1">
              <a:latin typeface="Oswald"/>
              <a:ea typeface="Oswald"/>
              <a:cs typeface="Oswald"/>
              <a:sym typeface="Oswald"/>
            </a:endParaRPr>
          </a:p>
          <a:p>
            <a:pPr marL="0" lvl="0" indent="0" algn="l" rtl="0">
              <a:spcBef>
                <a:spcPts val="1000"/>
              </a:spcBef>
              <a:spcAft>
                <a:spcPts val="0"/>
              </a:spcAft>
              <a:buNone/>
            </a:pPr>
            <a:r>
              <a:rPr lang="en" sz="1200">
                <a:latin typeface="Oswald"/>
                <a:ea typeface="Oswald"/>
                <a:cs typeface="Oswald"/>
                <a:sym typeface="Oswald"/>
              </a:rPr>
              <a:t>Parent/Teacher Conferences are scheduled for the Fall and Spring of each school year. Please see the school calendar for exact dates. </a:t>
            </a:r>
            <a:endParaRPr sz="1200">
              <a:latin typeface="Oswald"/>
              <a:ea typeface="Oswald"/>
              <a:cs typeface="Oswald"/>
              <a:sym typeface="Oswald"/>
            </a:endParaRPr>
          </a:p>
          <a:p>
            <a:pPr marL="0" lvl="0" indent="0" algn="l" rtl="0">
              <a:spcBef>
                <a:spcPts val="1000"/>
              </a:spcBef>
              <a:spcAft>
                <a:spcPts val="0"/>
              </a:spcAft>
              <a:buNone/>
            </a:pPr>
            <a:r>
              <a:rPr lang="en" sz="1200">
                <a:latin typeface="Oswald"/>
                <a:ea typeface="Oswald"/>
                <a:cs typeface="Oswald"/>
                <a:sym typeface="Oswald"/>
              </a:rPr>
              <a:t>Meet and Greet is held at the beginning of the school year so that all parents have the opportunity to meet with their child’s teachers.</a:t>
            </a:r>
            <a:endParaRPr sz="1200">
              <a:latin typeface="Oswald"/>
              <a:ea typeface="Oswald"/>
              <a:cs typeface="Oswald"/>
              <a:sym typeface="Oswald"/>
            </a:endParaRPr>
          </a:p>
          <a:p>
            <a:pPr marL="0" lvl="0" indent="0" algn="l" rtl="0">
              <a:spcBef>
                <a:spcPts val="1000"/>
              </a:spcBef>
              <a:spcAft>
                <a:spcPts val="0"/>
              </a:spcAft>
              <a:buNone/>
            </a:pPr>
            <a:endParaRPr sz="1200">
              <a:latin typeface="Oswald"/>
              <a:ea typeface="Oswald"/>
              <a:cs typeface="Oswald"/>
              <a:sym typeface="Oswald"/>
            </a:endParaRPr>
          </a:p>
        </p:txBody>
      </p:sp>
      <p:sp>
        <p:nvSpPr>
          <p:cNvPr id="324" name="Google Shape;324;p37"/>
          <p:cNvSpPr txBox="1"/>
          <p:nvPr/>
        </p:nvSpPr>
        <p:spPr>
          <a:xfrm>
            <a:off x="704850" y="4567975"/>
            <a:ext cx="6496800" cy="4695900"/>
          </a:xfrm>
          <a:prstGeom prst="rect">
            <a:avLst/>
          </a:prstGeom>
          <a:noFill/>
          <a:ln w="28575"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dirty="0">
                <a:latin typeface="Oswald"/>
                <a:ea typeface="Oswald"/>
                <a:cs typeface="Oswald"/>
                <a:sym typeface="Oswald"/>
              </a:rPr>
              <a:t>General Information</a:t>
            </a:r>
            <a:endParaRPr b="1" u="sng"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Lost and Found</a:t>
            </a:r>
            <a:endParaRPr b="1" dirty="0">
              <a:latin typeface="Oswald"/>
              <a:ea typeface="Oswald"/>
              <a:cs typeface="Oswald"/>
              <a:sym typeface="Oswald"/>
            </a:endParaRPr>
          </a:p>
          <a:p>
            <a:pPr marL="0" lvl="0" indent="0" algn="l" rtl="0">
              <a:spcBef>
                <a:spcPts val="1000"/>
              </a:spcBef>
              <a:spcAft>
                <a:spcPts val="0"/>
              </a:spcAft>
              <a:buNone/>
            </a:pPr>
            <a:r>
              <a:rPr lang="en" sz="1200" dirty="0">
                <a:latin typeface="Oswald"/>
                <a:ea typeface="Oswald"/>
                <a:cs typeface="Oswald"/>
                <a:sym typeface="Oswald"/>
              </a:rPr>
              <a:t>Any items left lying around will be placed in the Lost and Found box. In order to ensure your items are returned, please label all items of clothing and lunch pails with your child’s name. Articles not claimed will be given to a charitable organization at the end of each school year. </a:t>
            </a:r>
            <a:endParaRPr sz="1200" dirty="0">
              <a:latin typeface="Oswald"/>
              <a:ea typeface="Oswald"/>
              <a:cs typeface="Oswald"/>
              <a:sym typeface="Oswald"/>
            </a:endParaRPr>
          </a:p>
          <a:p>
            <a:pPr marL="0" lvl="0" indent="0" algn="l" rtl="0">
              <a:spcBef>
                <a:spcPts val="1000"/>
              </a:spcBef>
              <a:spcAft>
                <a:spcPts val="0"/>
              </a:spcAft>
              <a:buNone/>
            </a:pPr>
            <a:r>
              <a:rPr lang="en" b="1" dirty="0">
                <a:latin typeface="Oswald"/>
                <a:ea typeface="Oswald"/>
                <a:cs typeface="Oswald"/>
                <a:sym typeface="Oswald"/>
              </a:rPr>
              <a:t>Money</a:t>
            </a:r>
            <a:endParaRPr b="1" dirty="0">
              <a:latin typeface="Oswald"/>
              <a:ea typeface="Oswald"/>
              <a:cs typeface="Oswald"/>
              <a:sym typeface="Oswald"/>
            </a:endParaRPr>
          </a:p>
          <a:p>
            <a:pPr marL="0" lvl="0" indent="0" algn="l" rtl="0">
              <a:spcBef>
                <a:spcPts val="1000"/>
              </a:spcBef>
              <a:spcAft>
                <a:spcPts val="0"/>
              </a:spcAft>
              <a:buNone/>
            </a:pPr>
            <a:r>
              <a:rPr lang="en" sz="1200" dirty="0">
                <a:latin typeface="Oswald"/>
                <a:ea typeface="Oswald"/>
                <a:cs typeface="Oswald"/>
                <a:sym typeface="Oswald"/>
              </a:rPr>
              <a:t>Students turn money into the office in a sealed envelope with the student’s name, classroom teacher, and purpose of the money written on the outside. Students should NOT leave money in lockers or in desks. The school is not responsible for any money stolen during school. All money is turned into the office every day, and is not kept onsite overnight.</a:t>
            </a:r>
            <a:endParaRPr sz="1200" dirty="0">
              <a:latin typeface="Oswald"/>
              <a:ea typeface="Oswald"/>
              <a:cs typeface="Oswald"/>
              <a:sym typeface="Oswald"/>
            </a:endParaRPr>
          </a:p>
          <a:p>
            <a:pPr marL="0" lvl="0" indent="0" algn="l" rtl="0">
              <a:spcBef>
                <a:spcPts val="1000"/>
              </a:spcBef>
              <a:spcAft>
                <a:spcPts val="0"/>
              </a:spcAft>
              <a:buNone/>
            </a:pPr>
            <a:r>
              <a:rPr lang="en" b="1" dirty="0">
                <a:latin typeface="Oswald"/>
                <a:ea typeface="Oswald"/>
                <a:cs typeface="Oswald"/>
                <a:sym typeface="Oswald"/>
              </a:rPr>
              <a:t>Library Media Center</a:t>
            </a:r>
            <a:endParaRPr b="1" dirty="0">
              <a:latin typeface="Oswald"/>
              <a:ea typeface="Oswald"/>
              <a:cs typeface="Oswald"/>
              <a:sym typeface="Oswald"/>
            </a:endParaRPr>
          </a:p>
          <a:p>
            <a:pPr marL="0" lvl="0" indent="0" algn="l" rtl="0">
              <a:spcBef>
                <a:spcPts val="1000"/>
              </a:spcBef>
              <a:spcAft>
                <a:spcPts val="0"/>
              </a:spcAft>
              <a:buNone/>
            </a:pPr>
            <a:r>
              <a:rPr lang="en" sz="1200" dirty="0">
                <a:latin typeface="Oswald"/>
                <a:ea typeface="Oswald"/>
                <a:cs typeface="Oswald"/>
                <a:sym typeface="Oswald"/>
              </a:rPr>
              <a:t>Students are responsible for books checked out from the library media center. Lost books and badly damaged books must be replaced. A list of expectations is posted in the Library Media Center.</a:t>
            </a:r>
            <a:endParaRPr sz="1200" dirty="0">
              <a:latin typeface="Oswald"/>
              <a:ea typeface="Oswald"/>
              <a:cs typeface="Oswald"/>
              <a:sym typeface="Oswald"/>
            </a:endParaRPr>
          </a:p>
          <a:p>
            <a:pPr marL="0" lvl="0" indent="0" algn="l" rtl="0">
              <a:spcBef>
                <a:spcPts val="1000"/>
              </a:spcBef>
              <a:spcAft>
                <a:spcPts val="0"/>
              </a:spcAft>
              <a:buNone/>
            </a:pPr>
            <a:r>
              <a:rPr lang="en" b="1" dirty="0">
                <a:latin typeface="Oswald"/>
                <a:ea typeface="Oswald"/>
                <a:cs typeface="Oswald"/>
                <a:sym typeface="Oswald"/>
              </a:rPr>
              <a:t>Lost/Damaged Books</a:t>
            </a:r>
            <a:endParaRPr b="1" dirty="0">
              <a:latin typeface="Oswald"/>
              <a:ea typeface="Oswald"/>
              <a:cs typeface="Oswald"/>
              <a:sym typeface="Oswald"/>
            </a:endParaRPr>
          </a:p>
          <a:p>
            <a:pPr marL="0" lvl="0" indent="0" algn="l" rtl="0">
              <a:spcBef>
                <a:spcPts val="1000"/>
              </a:spcBef>
              <a:spcAft>
                <a:spcPts val="0"/>
              </a:spcAft>
              <a:buNone/>
            </a:pPr>
            <a:r>
              <a:rPr lang="en" sz="1200" dirty="0">
                <a:latin typeface="Oswald"/>
                <a:ea typeface="Oswald"/>
                <a:cs typeface="Oswald"/>
                <a:sym typeface="Oswald"/>
              </a:rPr>
              <a:t>Text books or library books that have been lost or damaged must be paid for in full. Workbooks are purchased by the school, and are to be left at the school if you move. Records will not be released until all books are returned and fees are satisfied. </a:t>
            </a:r>
            <a:endParaRPr sz="1200" dirty="0">
              <a:latin typeface="Oswald"/>
              <a:ea typeface="Oswald"/>
              <a:cs typeface="Oswald"/>
              <a:sym typeface="Oswald"/>
            </a:endParaRPr>
          </a:p>
          <a:p>
            <a:pPr marL="0" lvl="0" indent="0" algn="l" rtl="0">
              <a:spcBef>
                <a:spcPts val="1000"/>
              </a:spcBef>
              <a:spcAft>
                <a:spcPts val="0"/>
              </a:spcAft>
              <a:buNone/>
            </a:pPr>
            <a:endParaRPr sz="1200" dirty="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91271431-F2EF-1A24-BFBB-3D4195DBF87E}"/>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4A5BBF-4967-9C48-45FB-4F54095FB6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5" name="Picture 4" descr="A close-up of a child care program&#10;&#10;AI-generated content may be incorrect.">
            <a:extLst>
              <a:ext uri="{FF2B5EF4-FFF2-40B4-BE49-F238E27FC236}">
                <a16:creationId xmlns:a16="http://schemas.microsoft.com/office/drawing/2014/main" id="{438F757C-1B9E-7C52-3DB8-F86EA2897E9C}"/>
              </a:ext>
            </a:extLst>
          </p:cNvPr>
          <p:cNvPicPr>
            <a:picLocks noChangeAspect="1"/>
          </p:cNvPicPr>
          <p:nvPr/>
        </p:nvPicPr>
        <p:blipFill>
          <a:blip r:embed="rId2"/>
          <a:stretch>
            <a:fillRect/>
          </a:stretch>
        </p:blipFill>
        <p:spPr>
          <a:xfrm>
            <a:off x="0" y="688490"/>
            <a:ext cx="7772400" cy="8467412"/>
          </a:xfrm>
          <a:prstGeom prst="rect">
            <a:avLst/>
          </a:prstGeom>
        </p:spPr>
      </p:pic>
    </p:spTree>
    <p:extLst>
      <p:ext uri="{BB962C8B-B14F-4D97-AF65-F5344CB8AC3E}">
        <p14:creationId xmlns:p14="http://schemas.microsoft.com/office/powerpoint/2010/main" val="296946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331" name="Google Shape;331;p38"/>
          <p:cNvSpPr txBox="1"/>
          <p:nvPr/>
        </p:nvSpPr>
        <p:spPr>
          <a:xfrm>
            <a:off x="1314450" y="142950"/>
            <a:ext cx="5734200" cy="9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Oswald"/>
                <a:ea typeface="Oswald"/>
                <a:cs typeface="Oswald"/>
                <a:sym typeface="Oswald"/>
              </a:rPr>
              <a:t>Student Health</a:t>
            </a:r>
            <a:endParaRPr sz="1600">
              <a:latin typeface="Oswald"/>
              <a:ea typeface="Oswald"/>
              <a:cs typeface="Oswald"/>
              <a:sym typeface="Oswald"/>
            </a:endParaRPr>
          </a:p>
          <a:p>
            <a:pPr marL="0" lvl="0" indent="0" algn="l" rtl="0">
              <a:spcBef>
                <a:spcPts val="0"/>
              </a:spcBef>
              <a:spcAft>
                <a:spcPts val="0"/>
              </a:spcAft>
              <a:buNone/>
            </a:pPr>
            <a:r>
              <a:rPr lang="en" sz="1800" b="1">
                <a:latin typeface="Oswald"/>
                <a:ea typeface="Oswald"/>
                <a:cs typeface="Oswald"/>
                <a:sym typeface="Oswald"/>
              </a:rPr>
              <a:t>Medications, Illness, and Head Lice</a:t>
            </a:r>
            <a:endParaRPr/>
          </a:p>
        </p:txBody>
      </p:sp>
      <p:cxnSp>
        <p:nvCxnSpPr>
          <p:cNvPr id="332" name="Google Shape;332;p38"/>
          <p:cNvCxnSpPr/>
          <p:nvPr/>
        </p:nvCxnSpPr>
        <p:spPr>
          <a:xfrm>
            <a:off x="1181100" y="861900"/>
            <a:ext cx="6324600" cy="25500"/>
          </a:xfrm>
          <a:prstGeom prst="straightConnector1">
            <a:avLst/>
          </a:prstGeom>
          <a:noFill/>
          <a:ln w="9525" cap="flat" cmpd="sng">
            <a:solidFill>
              <a:srgbClr val="FF0000"/>
            </a:solidFill>
            <a:prstDash val="solid"/>
            <a:round/>
            <a:headEnd type="none" w="med" len="med"/>
            <a:tailEnd type="none" w="med" len="med"/>
          </a:ln>
        </p:spPr>
      </p:cxnSp>
      <p:sp>
        <p:nvSpPr>
          <p:cNvPr id="333" name="Google Shape;333;p38"/>
          <p:cNvSpPr txBox="1"/>
          <p:nvPr/>
        </p:nvSpPr>
        <p:spPr>
          <a:xfrm>
            <a:off x="533400" y="1253275"/>
            <a:ext cx="6972300" cy="79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Oswald"/>
                <a:ea typeface="Oswald"/>
                <a:cs typeface="Oswald"/>
                <a:sym typeface="Oswald"/>
              </a:rPr>
              <a:t>Medications at School</a:t>
            </a:r>
            <a:endParaRPr b="1" dirty="0">
              <a:latin typeface="Oswald"/>
              <a:ea typeface="Oswald"/>
              <a:cs typeface="Oswald"/>
              <a:sym typeface="Oswald"/>
            </a:endParaRPr>
          </a:p>
          <a:p>
            <a:pPr marL="0" lvl="0" indent="0" algn="l" rtl="0">
              <a:spcBef>
                <a:spcPts val="1000"/>
              </a:spcBef>
              <a:spcAft>
                <a:spcPts val="0"/>
              </a:spcAft>
              <a:buNone/>
            </a:pPr>
            <a:r>
              <a:rPr lang="en" sz="1200" dirty="0">
                <a:latin typeface="Oswald"/>
                <a:ea typeface="Oswald"/>
                <a:cs typeface="Oswald"/>
                <a:sym typeface="Oswald"/>
              </a:rPr>
              <a:t>The school will dispense medication upon written request. If possible, parents are advised to give medication at home, and on a schedule other than during school hours. Otherwise, the following regulations must be followed:</a:t>
            </a:r>
            <a:endParaRPr sz="1200" dirty="0">
              <a:latin typeface="Oswald"/>
              <a:ea typeface="Oswald"/>
              <a:cs typeface="Oswald"/>
              <a:sym typeface="Oswald"/>
            </a:endParaRPr>
          </a:p>
          <a:p>
            <a:pPr marL="457200" lvl="0" indent="-304800" algn="l" rtl="0">
              <a:spcBef>
                <a:spcPts val="1000"/>
              </a:spcBef>
              <a:spcAft>
                <a:spcPts val="0"/>
              </a:spcAft>
              <a:buSzPts val="1200"/>
              <a:buFont typeface="Oswald"/>
              <a:buAutoNum type="arabicPeriod"/>
            </a:pPr>
            <a:r>
              <a:rPr lang="en" sz="1200" dirty="0">
                <a:latin typeface="Oswald"/>
                <a:ea typeface="Oswald"/>
                <a:cs typeface="Oswald"/>
                <a:sym typeface="Oswald"/>
              </a:rPr>
              <a:t>An “Authorization to Administer Medication” form must be completed, signed, and on file in the school office.</a:t>
            </a:r>
            <a:endParaRPr sz="1200" dirty="0">
              <a:latin typeface="Oswald"/>
              <a:ea typeface="Oswald"/>
              <a:cs typeface="Oswald"/>
              <a:sym typeface="Oswald"/>
            </a:endParaRPr>
          </a:p>
          <a:p>
            <a:pPr marL="457200" lvl="0" indent="-304800" algn="l" rtl="0">
              <a:spcBef>
                <a:spcPts val="1000"/>
              </a:spcBef>
              <a:spcAft>
                <a:spcPts val="0"/>
              </a:spcAft>
              <a:buSzPts val="1200"/>
              <a:buFont typeface="Oswald"/>
              <a:buAutoNum type="arabicPeriod"/>
            </a:pPr>
            <a:r>
              <a:rPr lang="en" sz="1200" dirty="0">
                <a:latin typeface="Oswald"/>
                <a:ea typeface="Oswald"/>
                <a:cs typeface="Oswald"/>
                <a:sym typeface="Oswald"/>
              </a:rPr>
              <a:t>Medication must be brought to school in the original container - both prescription and nonprescription medication with original labels intact. If medication is not properly labeled, it will not be given.</a:t>
            </a:r>
            <a:endParaRPr sz="1200" dirty="0">
              <a:latin typeface="Oswald"/>
              <a:ea typeface="Oswald"/>
              <a:cs typeface="Oswald"/>
              <a:sym typeface="Oswald"/>
            </a:endParaRPr>
          </a:p>
          <a:p>
            <a:pPr marL="457200" lvl="0" indent="-304800" algn="l" rtl="0">
              <a:spcBef>
                <a:spcPts val="1000"/>
              </a:spcBef>
              <a:spcAft>
                <a:spcPts val="0"/>
              </a:spcAft>
              <a:buSzPts val="1200"/>
              <a:buFont typeface="Oswald"/>
              <a:buAutoNum type="arabicPeriod"/>
            </a:pPr>
            <a:r>
              <a:rPr lang="en" sz="1200" b="1" u="sng" dirty="0">
                <a:latin typeface="Oswald"/>
                <a:ea typeface="Oswald"/>
                <a:cs typeface="Oswald"/>
                <a:sym typeface="Oswald"/>
              </a:rPr>
              <a:t>PARENTS MUST SUPPLY ALL MEDICATION. </a:t>
            </a:r>
            <a:r>
              <a:rPr lang="en" sz="1200" u="sng" dirty="0">
                <a:latin typeface="Oswald"/>
                <a:ea typeface="Oswald"/>
                <a:cs typeface="Oswald"/>
                <a:sym typeface="Oswald"/>
              </a:rPr>
              <a:t> The school CANNOT supply anything</a:t>
            </a:r>
            <a:r>
              <a:rPr lang="en" sz="1200" dirty="0">
                <a:latin typeface="Oswald"/>
                <a:ea typeface="Oswald"/>
                <a:cs typeface="Oswald"/>
                <a:sym typeface="Oswald"/>
              </a:rPr>
              <a:t>. We strongly recommend that the parents deliver all medications to the office. This eliminates lost medication on the bus or in the classroom. It also protects the ones it is intended for. A medicine that helps one student can be extremely harmful to another. Students should not keep medication with them at the school for this reason. </a:t>
            </a:r>
            <a:endParaRPr sz="1200" dirty="0">
              <a:latin typeface="Oswald"/>
              <a:ea typeface="Oswald"/>
              <a:cs typeface="Oswald"/>
              <a:sym typeface="Oswald"/>
            </a:endParaRPr>
          </a:p>
          <a:p>
            <a:pPr marL="457200" lvl="0" indent="-304800" algn="l" rtl="0">
              <a:spcBef>
                <a:spcPts val="1000"/>
              </a:spcBef>
              <a:spcAft>
                <a:spcPts val="0"/>
              </a:spcAft>
              <a:buSzPts val="1200"/>
              <a:buFont typeface="Oswald"/>
              <a:buAutoNum type="arabicPeriod"/>
            </a:pPr>
            <a:r>
              <a:rPr lang="en" sz="1200" dirty="0">
                <a:latin typeface="Oswald"/>
                <a:ea typeface="Oswald"/>
                <a:cs typeface="Oswald"/>
                <a:sym typeface="Oswald"/>
              </a:rPr>
              <a:t>All medication is kept in the office in a locked cabinet.</a:t>
            </a:r>
            <a:endParaRPr sz="1200" dirty="0">
              <a:latin typeface="Oswald"/>
              <a:ea typeface="Oswald"/>
              <a:cs typeface="Oswald"/>
              <a:sym typeface="Oswald"/>
            </a:endParaRPr>
          </a:p>
          <a:p>
            <a:pPr marL="0" lvl="0" indent="0" algn="l" rtl="0">
              <a:spcBef>
                <a:spcPts val="1000"/>
              </a:spcBef>
              <a:spcAft>
                <a:spcPts val="0"/>
              </a:spcAft>
              <a:buNone/>
            </a:pPr>
            <a:endParaRPr sz="1200" dirty="0">
              <a:latin typeface="Oswald"/>
              <a:ea typeface="Oswald"/>
              <a:cs typeface="Oswald"/>
              <a:sym typeface="Oswald"/>
            </a:endParaRPr>
          </a:p>
          <a:p>
            <a:pPr marL="0" lvl="0" indent="0" algn="l" rtl="0">
              <a:spcBef>
                <a:spcPts val="1000"/>
              </a:spcBef>
              <a:spcAft>
                <a:spcPts val="0"/>
              </a:spcAft>
              <a:buNone/>
            </a:pPr>
            <a:r>
              <a:rPr lang="en" b="1" dirty="0">
                <a:latin typeface="Oswald"/>
                <a:ea typeface="Oswald"/>
                <a:cs typeface="Oswald"/>
                <a:sym typeface="Oswald"/>
              </a:rPr>
              <a:t>Illness at School</a:t>
            </a:r>
            <a:endParaRPr b="1" dirty="0">
              <a:latin typeface="Oswald"/>
              <a:ea typeface="Oswald"/>
              <a:cs typeface="Oswald"/>
              <a:sym typeface="Oswald"/>
            </a:endParaRPr>
          </a:p>
          <a:p>
            <a:pPr marL="457200" lvl="0" indent="-304800" algn="l" rtl="0">
              <a:spcBef>
                <a:spcPts val="1000"/>
              </a:spcBef>
              <a:spcAft>
                <a:spcPts val="0"/>
              </a:spcAft>
              <a:buSzPts val="1200"/>
              <a:buFont typeface="Oswald"/>
              <a:buChar char="●"/>
            </a:pPr>
            <a:r>
              <a:rPr lang="en" sz="1200" dirty="0">
                <a:latin typeface="Oswald"/>
                <a:ea typeface="Oswald"/>
                <a:cs typeface="Oswald"/>
                <a:sym typeface="Oswald"/>
              </a:rPr>
              <a:t>Students with a temperature of 99 degrees or above must be sent home. Parents/guardians are asked to keep students who have elevated temperatures home </a:t>
            </a:r>
            <a:r>
              <a:rPr lang="en" sz="1200" b="1" dirty="0">
                <a:latin typeface="Oswald"/>
                <a:ea typeface="Oswald"/>
                <a:cs typeface="Oswald"/>
                <a:sym typeface="Oswald"/>
              </a:rPr>
              <a:t>36 hours AFTER the temperature returns to normal without the aid of medication.</a:t>
            </a:r>
            <a:r>
              <a:rPr lang="en" sz="1200" dirty="0">
                <a:latin typeface="Oswald"/>
                <a:ea typeface="Oswald"/>
                <a:cs typeface="Oswald"/>
                <a:sym typeface="Oswald"/>
              </a:rPr>
              <a:t> </a:t>
            </a:r>
            <a:endParaRPr sz="1200" dirty="0">
              <a:latin typeface="Oswald"/>
              <a:ea typeface="Oswald"/>
              <a:cs typeface="Oswald"/>
              <a:sym typeface="Oswald"/>
            </a:endParaRPr>
          </a:p>
          <a:p>
            <a:pPr marL="457200" lvl="0" indent="-304800" algn="l" rtl="0">
              <a:spcBef>
                <a:spcPts val="1000"/>
              </a:spcBef>
              <a:spcAft>
                <a:spcPts val="0"/>
              </a:spcAft>
              <a:buSzPts val="1200"/>
              <a:buFont typeface="Oswald"/>
              <a:buChar char="●"/>
            </a:pPr>
            <a:r>
              <a:rPr lang="en" sz="1200" dirty="0">
                <a:latin typeface="Oswald"/>
                <a:ea typeface="Oswald"/>
                <a:cs typeface="Oswald"/>
                <a:sym typeface="Oswald"/>
              </a:rPr>
              <a:t> Students who vomit or have diarrhea while at school will be sent home, and should not return until they are </a:t>
            </a:r>
            <a:r>
              <a:rPr lang="en" sz="1200" b="1" dirty="0">
                <a:latin typeface="Oswald"/>
                <a:ea typeface="Oswald"/>
                <a:cs typeface="Oswald"/>
                <a:sym typeface="Oswald"/>
              </a:rPr>
              <a:t>symptom-free for a minimum of 36 hours.</a:t>
            </a:r>
            <a:endParaRPr sz="1200" b="1" dirty="0">
              <a:latin typeface="Oswald"/>
              <a:ea typeface="Oswald"/>
              <a:cs typeface="Oswald"/>
              <a:sym typeface="Oswald"/>
            </a:endParaRPr>
          </a:p>
          <a:p>
            <a:pPr marL="457200" lvl="0" indent="-304800" algn="l" rtl="0">
              <a:spcBef>
                <a:spcPts val="1000"/>
              </a:spcBef>
              <a:spcAft>
                <a:spcPts val="0"/>
              </a:spcAft>
              <a:buSzPts val="1200"/>
              <a:buFont typeface="Oswald"/>
              <a:buChar char="●"/>
            </a:pPr>
            <a:r>
              <a:rPr lang="en" sz="1200" b="1" dirty="0">
                <a:latin typeface="Oswald"/>
                <a:ea typeface="Oswald"/>
                <a:cs typeface="Oswald"/>
                <a:sym typeface="Oswald"/>
              </a:rPr>
              <a:t>Students who have a fever, vomit, or diarrhea during the previous evening or night should NOT be sent to school the next day. </a:t>
            </a:r>
            <a:endParaRPr sz="1200" b="1" dirty="0">
              <a:latin typeface="Oswald"/>
              <a:ea typeface="Oswald"/>
              <a:cs typeface="Oswald"/>
              <a:sym typeface="Oswald"/>
            </a:endParaRPr>
          </a:p>
          <a:p>
            <a:pPr marL="457200" lvl="0" indent="-304800" algn="l" rtl="0">
              <a:spcBef>
                <a:spcPts val="1000"/>
              </a:spcBef>
              <a:spcAft>
                <a:spcPts val="0"/>
              </a:spcAft>
              <a:buSzPts val="1200"/>
              <a:buFont typeface="Oswald"/>
              <a:buChar char="●"/>
            </a:pPr>
            <a:r>
              <a:rPr lang="en" sz="1200" dirty="0">
                <a:latin typeface="Oswald"/>
                <a:ea typeface="Oswald"/>
                <a:cs typeface="Oswald"/>
                <a:sym typeface="Oswald"/>
              </a:rPr>
              <a:t>Parents MUST provide transportation home for students who become ill at school promptly.</a:t>
            </a:r>
            <a:endParaRPr sz="1200" dirty="0">
              <a:latin typeface="Oswald"/>
              <a:ea typeface="Oswald"/>
              <a:cs typeface="Oswald"/>
              <a:sym typeface="Oswald"/>
            </a:endParaRPr>
          </a:p>
          <a:p>
            <a:pPr marL="0" lvl="0" indent="0" algn="l" rtl="0">
              <a:spcBef>
                <a:spcPts val="1000"/>
              </a:spcBef>
              <a:spcAft>
                <a:spcPts val="0"/>
              </a:spcAft>
              <a:buNone/>
            </a:pPr>
            <a:endParaRPr sz="1200" dirty="0">
              <a:latin typeface="Oswald"/>
              <a:ea typeface="Oswald"/>
              <a:cs typeface="Oswald"/>
              <a:sym typeface="Oswald"/>
            </a:endParaRPr>
          </a:p>
          <a:p>
            <a:pPr marL="0" lvl="0" indent="0" algn="l" rtl="0">
              <a:spcBef>
                <a:spcPts val="1000"/>
              </a:spcBef>
              <a:spcAft>
                <a:spcPts val="0"/>
              </a:spcAft>
              <a:buNone/>
            </a:pPr>
            <a:r>
              <a:rPr lang="en" b="1" dirty="0">
                <a:latin typeface="Oswald"/>
                <a:ea typeface="Oswald"/>
                <a:cs typeface="Oswald"/>
                <a:sym typeface="Oswald"/>
              </a:rPr>
              <a:t>Head Lice Procedures</a:t>
            </a:r>
            <a:endParaRPr b="1" dirty="0">
              <a:latin typeface="Oswald"/>
              <a:ea typeface="Oswald"/>
              <a:cs typeface="Oswald"/>
              <a:sym typeface="Oswald"/>
            </a:endParaRPr>
          </a:p>
          <a:p>
            <a:pPr marL="457200" lvl="0" indent="-304800" algn="l" rtl="0">
              <a:spcBef>
                <a:spcPts val="1000"/>
              </a:spcBef>
              <a:spcAft>
                <a:spcPts val="0"/>
              </a:spcAft>
              <a:buSzPts val="1200"/>
              <a:buFont typeface="Oswald"/>
              <a:buAutoNum type="arabicPeriod"/>
            </a:pPr>
            <a:r>
              <a:rPr lang="en" sz="1200" dirty="0">
                <a:latin typeface="Oswald"/>
                <a:ea typeface="Oswald"/>
                <a:cs typeface="Oswald"/>
                <a:sym typeface="Oswald"/>
              </a:rPr>
              <a:t>If you suspect your student has head lice, please contact the school to confirm it. Head lice are easily spread and will not disappear without the student being treated and </a:t>
            </a:r>
            <a:r>
              <a:rPr lang="en" sz="1200" u="sng" dirty="0">
                <a:latin typeface="Oswald"/>
                <a:ea typeface="Oswald"/>
                <a:cs typeface="Oswald"/>
                <a:sym typeface="Oswald"/>
              </a:rPr>
              <a:t>all</a:t>
            </a:r>
            <a:r>
              <a:rPr lang="en" sz="1200" dirty="0">
                <a:latin typeface="Oswald"/>
                <a:ea typeface="Oswald"/>
                <a:cs typeface="Oswald"/>
                <a:sym typeface="Oswald"/>
              </a:rPr>
              <a:t> nits removed. </a:t>
            </a:r>
            <a:endParaRPr sz="1200" dirty="0">
              <a:latin typeface="Oswald"/>
              <a:ea typeface="Oswald"/>
              <a:cs typeface="Oswald"/>
              <a:sym typeface="Oswald"/>
            </a:endParaRPr>
          </a:p>
          <a:p>
            <a:pPr marL="457200" lvl="0" indent="-304800" algn="l" rtl="0">
              <a:spcBef>
                <a:spcPts val="1000"/>
              </a:spcBef>
              <a:spcAft>
                <a:spcPts val="0"/>
              </a:spcAft>
              <a:buSzPts val="1200"/>
              <a:buFont typeface="Oswald"/>
              <a:buAutoNum type="arabicPeriod"/>
            </a:pPr>
            <a:r>
              <a:rPr lang="en" sz="1200" dirty="0">
                <a:latin typeface="Oswald"/>
                <a:ea typeface="Oswald"/>
                <a:cs typeface="Oswald"/>
                <a:sym typeface="Oswald"/>
              </a:rPr>
              <a:t>No student will be admitted to class who has lice, regardless of the number of treatments or measures that may have been taken. </a:t>
            </a:r>
            <a:endParaRPr sz="1200" dirty="0">
              <a:latin typeface="Oswald"/>
              <a:ea typeface="Oswald"/>
              <a:cs typeface="Oswald"/>
              <a:sym typeface="Oswald"/>
            </a:endParaRPr>
          </a:p>
          <a:p>
            <a:pPr marL="0" lvl="0" indent="0" algn="l" rtl="0">
              <a:spcBef>
                <a:spcPts val="1000"/>
              </a:spcBef>
              <a:spcAft>
                <a:spcPts val="0"/>
              </a:spcAft>
              <a:buNone/>
            </a:pPr>
            <a:endParaRPr sz="1200" dirty="0">
              <a:latin typeface="Oswald"/>
              <a:ea typeface="Oswald"/>
              <a:cs typeface="Oswald"/>
              <a:sym typeface="Oswald"/>
            </a:endParaRPr>
          </a:p>
          <a:p>
            <a:pPr marL="0" lvl="0" indent="0" algn="l" rtl="0">
              <a:spcBef>
                <a:spcPts val="1000"/>
              </a:spcBef>
              <a:spcAft>
                <a:spcPts val="0"/>
              </a:spcAft>
              <a:buNone/>
            </a:pPr>
            <a:endParaRPr dirty="0">
              <a:latin typeface="Oswald"/>
              <a:ea typeface="Oswald"/>
              <a:cs typeface="Oswald"/>
              <a:sym typeface="Oswald"/>
            </a:endParaRPr>
          </a:p>
          <a:p>
            <a:pPr marL="0" lvl="0" indent="0" algn="l" rtl="0">
              <a:spcBef>
                <a:spcPts val="1000"/>
              </a:spcBef>
              <a:spcAft>
                <a:spcPts val="0"/>
              </a:spcAft>
              <a:buNone/>
            </a:pPr>
            <a:endParaRPr sz="1200" dirty="0">
              <a:latin typeface="Oswald"/>
              <a:ea typeface="Oswald"/>
              <a:cs typeface="Oswald"/>
              <a:sym typeface="Oswald"/>
            </a:endParaRPr>
          </a:p>
          <a:p>
            <a:pPr marL="0" lvl="0" indent="0" algn="l" rtl="0">
              <a:spcBef>
                <a:spcPts val="1000"/>
              </a:spcBef>
              <a:spcAft>
                <a:spcPts val="0"/>
              </a:spcAft>
              <a:buNone/>
            </a:pPr>
            <a:endParaRPr sz="1200" dirty="0">
              <a:latin typeface="Oswald"/>
              <a:ea typeface="Oswald"/>
              <a:cs typeface="Oswald"/>
              <a:sym typeface="Oswald"/>
            </a:endParaRPr>
          </a:p>
          <a:p>
            <a:pPr marL="0" lvl="0" indent="0" algn="l" rtl="0">
              <a:spcBef>
                <a:spcPts val="1000"/>
              </a:spcBef>
              <a:spcAft>
                <a:spcPts val="1000"/>
              </a:spcAft>
              <a:buNone/>
            </a:pPr>
            <a:endParaRPr sz="1200" dirty="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D28C3890-B09B-4F0B-A8D6-996E9C6D3DA7}"/>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288" name="Google Shape;288;p34"/>
          <p:cNvSpPr txBox="1"/>
          <p:nvPr/>
        </p:nvSpPr>
        <p:spPr>
          <a:xfrm>
            <a:off x="1327990" y="177879"/>
            <a:ext cx="4800600" cy="8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and Family Rights</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ESSA and School Board </a:t>
            </a:r>
            <a:endParaRPr dirty="0"/>
          </a:p>
        </p:txBody>
      </p:sp>
      <p:cxnSp>
        <p:nvCxnSpPr>
          <p:cNvPr id="289" name="Google Shape;289;p34"/>
          <p:cNvCxnSpPr/>
          <p:nvPr/>
        </p:nvCxnSpPr>
        <p:spPr>
          <a:xfrm>
            <a:off x="1247775" y="866775"/>
            <a:ext cx="6362700" cy="0"/>
          </a:xfrm>
          <a:prstGeom prst="straightConnector1">
            <a:avLst/>
          </a:prstGeom>
          <a:noFill/>
          <a:ln w="9525" cap="flat" cmpd="sng">
            <a:solidFill>
              <a:srgbClr val="FF0000"/>
            </a:solidFill>
            <a:prstDash val="solid"/>
            <a:round/>
            <a:headEnd type="none" w="med" len="med"/>
            <a:tailEnd type="none" w="med" len="med"/>
          </a:ln>
        </p:spPr>
      </p:cxnSp>
      <p:sp>
        <p:nvSpPr>
          <p:cNvPr id="290" name="Google Shape;290;p34"/>
          <p:cNvSpPr txBox="1"/>
          <p:nvPr/>
        </p:nvSpPr>
        <p:spPr>
          <a:xfrm>
            <a:off x="609600" y="1366800"/>
            <a:ext cx="6553200" cy="30534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333333"/>
                </a:solidFill>
                <a:latin typeface="Oswald"/>
                <a:ea typeface="Oswald"/>
                <a:cs typeface="Oswald"/>
                <a:sym typeface="Oswald"/>
              </a:rPr>
              <a:t>ESSA</a:t>
            </a:r>
            <a:endParaRPr b="1" dirty="0">
              <a:solidFill>
                <a:srgbClr val="333333"/>
              </a:solidFill>
              <a:latin typeface="Oswald"/>
              <a:ea typeface="Oswald"/>
              <a:cs typeface="Oswald"/>
              <a:sym typeface="Oswald"/>
            </a:endParaRPr>
          </a:p>
          <a:p>
            <a:pPr marL="0" lvl="0" indent="0" algn="l" rtl="0">
              <a:lnSpc>
                <a:spcPct val="115000"/>
              </a:lnSpc>
              <a:spcBef>
                <a:spcPts val="1100"/>
              </a:spcBef>
              <a:spcAft>
                <a:spcPts val="0"/>
              </a:spcAft>
              <a:buNone/>
            </a:pPr>
            <a:r>
              <a:rPr lang="en" dirty="0">
                <a:solidFill>
                  <a:srgbClr val="333333"/>
                </a:solidFill>
                <a:latin typeface="Oswald"/>
                <a:ea typeface="Oswald"/>
                <a:cs typeface="Oswald"/>
                <a:sym typeface="Oswald"/>
              </a:rPr>
              <a:t>Congress passed the Every Student Succeeds Act (ESSA) in December of 2015. It is the main law for K–12 public education in the United States, and it affects all students in public schools. It replaced No Child Left Behind. </a:t>
            </a:r>
            <a:endParaRPr b="1" dirty="0">
              <a:solidFill>
                <a:srgbClr val="7A4183"/>
              </a:solidFill>
              <a:latin typeface="Oswald"/>
              <a:ea typeface="Oswald"/>
              <a:cs typeface="Oswald"/>
              <a:sym typeface="Oswald"/>
            </a:endParaRPr>
          </a:p>
          <a:p>
            <a:pPr marL="0" lvl="0" indent="0" algn="l" rtl="0">
              <a:lnSpc>
                <a:spcPct val="115000"/>
              </a:lnSpc>
              <a:spcBef>
                <a:spcPts val="1100"/>
              </a:spcBef>
              <a:spcAft>
                <a:spcPts val="0"/>
              </a:spcAft>
              <a:buNone/>
            </a:pPr>
            <a:r>
              <a:rPr lang="en" dirty="0">
                <a:solidFill>
                  <a:srgbClr val="333333"/>
                </a:solidFill>
                <a:latin typeface="Oswald"/>
                <a:ea typeface="Oswald"/>
                <a:cs typeface="Oswald"/>
                <a:sym typeface="Oswald"/>
              </a:rPr>
              <a:t>The main purpose of ESSA is to make sure public schools provide a quality education for all kids. ESSA gives states more of a say in how schools account for student achievement. This includes the achievement of disadvantaged students. Under ESSA, states get to decide the education plans for their schools within a framework provided by the federal government.  For more information on ESSA or to see the full law, go to: </a:t>
            </a:r>
            <a:endParaRPr dirty="0">
              <a:solidFill>
                <a:srgbClr val="333333"/>
              </a:solidFill>
              <a:latin typeface="Oswald"/>
              <a:ea typeface="Oswald"/>
              <a:cs typeface="Oswald"/>
              <a:sym typeface="Oswald"/>
            </a:endParaRPr>
          </a:p>
          <a:p>
            <a:pPr marL="0" lvl="0" indent="0" algn="l" rtl="0">
              <a:lnSpc>
                <a:spcPct val="115000"/>
              </a:lnSpc>
              <a:spcBef>
                <a:spcPts val="1100"/>
              </a:spcBef>
              <a:spcAft>
                <a:spcPts val="0"/>
              </a:spcAft>
              <a:buNone/>
            </a:pPr>
            <a:r>
              <a:rPr lang="en" u="sng" dirty="0">
                <a:solidFill>
                  <a:schemeClr val="hlink"/>
                </a:solidFill>
                <a:hlinkClick r:id="rId3"/>
              </a:rPr>
              <a:t>https://www.ed.gov/essa?src=rn</a:t>
            </a:r>
            <a:endParaRPr dirty="0">
              <a:solidFill>
                <a:srgbClr val="333333"/>
              </a:solidFill>
              <a:latin typeface="Oswald"/>
              <a:ea typeface="Oswald"/>
              <a:cs typeface="Oswald"/>
              <a:sym typeface="Oswald"/>
            </a:endParaRPr>
          </a:p>
          <a:p>
            <a:pPr marL="0" lvl="0" indent="0" algn="l" rtl="0">
              <a:lnSpc>
                <a:spcPct val="115000"/>
              </a:lnSpc>
              <a:spcBef>
                <a:spcPts val="1100"/>
              </a:spcBef>
              <a:spcAft>
                <a:spcPts val="0"/>
              </a:spcAft>
              <a:buNone/>
            </a:pPr>
            <a:endParaRPr dirty="0">
              <a:solidFill>
                <a:srgbClr val="333333"/>
              </a:solidFill>
              <a:latin typeface="Oswald"/>
              <a:ea typeface="Oswald"/>
              <a:cs typeface="Oswald"/>
              <a:sym typeface="Oswald"/>
            </a:endParaRPr>
          </a:p>
          <a:p>
            <a:pPr marL="0" lvl="0" indent="0" algn="l" rtl="0">
              <a:lnSpc>
                <a:spcPct val="115000"/>
              </a:lnSpc>
              <a:spcBef>
                <a:spcPts val="1100"/>
              </a:spcBef>
              <a:spcAft>
                <a:spcPts val="0"/>
              </a:spcAft>
              <a:buNone/>
            </a:pPr>
            <a:endParaRPr dirty="0">
              <a:solidFill>
                <a:srgbClr val="333333"/>
              </a:solidFill>
              <a:latin typeface="Oswald"/>
              <a:ea typeface="Oswald"/>
              <a:cs typeface="Oswald"/>
              <a:sym typeface="Oswald"/>
            </a:endParaRPr>
          </a:p>
          <a:p>
            <a:pPr marL="0" lvl="0" indent="0" algn="l" rtl="0">
              <a:lnSpc>
                <a:spcPct val="115000"/>
              </a:lnSpc>
              <a:spcBef>
                <a:spcPts val="1100"/>
              </a:spcBef>
              <a:spcAft>
                <a:spcPts val="0"/>
              </a:spcAft>
              <a:buNone/>
            </a:pPr>
            <a:endParaRPr dirty="0">
              <a:solidFill>
                <a:srgbClr val="333333"/>
              </a:solidFill>
              <a:latin typeface="Oswald"/>
              <a:ea typeface="Oswald"/>
              <a:cs typeface="Oswald"/>
              <a:sym typeface="Oswald"/>
            </a:endParaRPr>
          </a:p>
          <a:p>
            <a:pPr marL="0" lvl="0" indent="0" algn="l" rtl="0">
              <a:lnSpc>
                <a:spcPct val="115000"/>
              </a:lnSpc>
              <a:spcBef>
                <a:spcPts val="1100"/>
              </a:spcBef>
              <a:spcAft>
                <a:spcPts val="0"/>
              </a:spcAft>
              <a:buNone/>
            </a:pPr>
            <a:endParaRPr dirty="0">
              <a:solidFill>
                <a:srgbClr val="333333"/>
              </a:solidFill>
              <a:latin typeface="Oswald"/>
              <a:ea typeface="Oswald"/>
              <a:cs typeface="Oswald"/>
              <a:sym typeface="Oswald"/>
            </a:endParaRPr>
          </a:p>
          <a:p>
            <a:pPr marL="0" lvl="0" indent="0" algn="l" rtl="0">
              <a:lnSpc>
                <a:spcPct val="115000"/>
              </a:lnSpc>
              <a:spcBef>
                <a:spcPts val="1100"/>
              </a:spcBef>
              <a:spcAft>
                <a:spcPts val="1100"/>
              </a:spcAft>
              <a:buNone/>
            </a:pPr>
            <a:endParaRPr dirty="0">
              <a:solidFill>
                <a:srgbClr val="333333"/>
              </a:solidFill>
              <a:latin typeface="Oswald"/>
              <a:ea typeface="Oswald"/>
              <a:cs typeface="Oswald"/>
              <a:sym typeface="Oswald"/>
            </a:endParaRPr>
          </a:p>
        </p:txBody>
      </p:sp>
      <p:sp>
        <p:nvSpPr>
          <p:cNvPr id="291" name="Google Shape;291;p34"/>
          <p:cNvSpPr txBox="1"/>
          <p:nvPr/>
        </p:nvSpPr>
        <p:spPr>
          <a:xfrm>
            <a:off x="657150" y="6010275"/>
            <a:ext cx="6458100" cy="28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Oswald"/>
                <a:ea typeface="Oswald"/>
                <a:cs typeface="Oswald"/>
                <a:sym typeface="Oswald"/>
              </a:rPr>
              <a:t>Meetings are normally held on the second Monday or Tuesday of each month, at 6:00 P.M. in the school library. Agendas are posted prior to the day of the meeting on the school’s main door and our website. Parents and patrons are welcome to address their concerns to the Board, but must follow the guidelines listed below.</a:t>
            </a:r>
            <a:endParaRPr b="1" dirty="0">
              <a:latin typeface="Oswald"/>
              <a:ea typeface="Oswald"/>
              <a:cs typeface="Oswald"/>
              <a:sym typeface="Oswald"/>
            </a:endParaRPr>
          </a:p>
          <a:p>
            <a:pPr marL="457200" lvl="0" indent="-317500" algn="l" rtl="0">
              <a:spcBef>
                <a:spcPts val="1000"/>
              </a:spcBef>
              <a:spcAft>
                <a:spcPts val="0"/>
              </a:spcAft>
              <a:buSzPts val="1400"/>
              <a:buFont typeface="Oswald"/>
              <a:buChar char="●"/>
            </a:pPr>
            <a:r>
              <a:rPr lang="en" b="1" dirty="0">
                <a:latin typeface="Oswald"/>
                <a:ea typeface="Oswald"/>
                <a:cs typeface="Oswald"/>
                <a:sym typeface="Oswald"/>
              </a:rPr>
              <a:t>Patrons must first discuss their concerns with the Superintendent.</a:t>
            </a:r>
            <a:endParaRPr b="1" dirty="0">
              <a:latin typeface="Oswald"/>
              <a:ea typeface="Oswald"/>
              <a:cs typeface="Oswald"/>
              <a:sym typeface="Oswald"/>
            </a:endParaRPr>
          </a:p>
          <a:p>
            <a:pPr marL="457200" lvl="0" indent="-317500" algn="l" rtl="0">
              <a:spcBef>
                <a:spcPts val="1000"/>
              </a:spcBef>
              <a:spcAft>
                <a:spcPts val="0"/>
              </a:spcAft>
              <a:buSzPts val="1400"/>
              <a:buFont typeface="Oswald"/>
              <a:buChar char="●"/>
            </a:pPr>
            <a:r>
              <a:rPr lang="en" b="1" dirty="0">
                <a:latin typeface="Oswald"/>
                <a:ea typeface="Oswald"/>
                <a:cs typeface="Oswald"/>
                <a:sym typeface="Oswald"/>
              </a:rPr>
              <a:t>Patrons will need to make a written request two days prior to the posting of the agenda of the regularly scheduled Board Meeting.</a:t>
            </a:r>
            <a:endParaRPr b="1" dirty="0">
              <a:latin typeface="Oswald"/>
              <a:ea typeface="Oswald"/>
              <a:cs typeface="Oswald"/>
              <a:sym typeface="Oswald"/>
            </a:endParaRPr>
          </a:p>
          <a:p>
            <a:pPr marL="457200" lvl="0" indent="-317500" algn="l" rtl="0">
              <a:spcBef>
                <a:spcPts val="1000"/>
              </a:spcBef>
              <a:spcAft>
                <a:spcPts val="0"/>
              </a:spcAft>
              <a:buSzPts val="1400"/>
              <a:buFont typeface="Oswald"/>
              <a:buChar char="●"/>
            </a:pPr>
            <a:r>
              <a:rPr lang="en" b="1" dirty="0">
                <a:latin typeface="Oswald"/>
                <a:ea typeface="Oswald"/>
                <a:cs typeface="Oswald"/>
                <a:sym typeface="Oswald"/>
              </a:rPr>
              <a:t>Patrons will be allowed a maximum of three minutes to address their concerns during the meeting. </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p:txBody>
      </p:sp>
      <p:sp>
        <p:nvSpPr>
          <p:cNvPr id="292" name="Google Shape;292;p34"/>
          <p:cNvSpPr/>
          <p:nvPr/>
        </p:nvSpPr>
        <p:spPr>
          <a:xfrm>
            <a:off x="1843075" y="4920225"/>
            <a:ext cx="4086225" cy="942750"/>
          </a:xfrm>
          <a:prstGeom prst="flowChartOffpageConnector">
            <a:avLst/>
          </a:prstGeom>
          <a:solidFill>
            <a:schemeClr val="lt2"/>
          </a:solidFill>
          <a:ln w="28575" cap="flat" cmpd="sng">
            <a:solidFill>
              <a:srgbClr val="FF0000"/>
            </a:solidFill>
            <a:prstDash val="solid"/>
            <a:round/>
            <a:headEnd type="none" w="sm" len="sm"/>
            <a:tailEnd type="none" w="sm" len="sm"/>
          </a:ln>
          <a:effectLst>
            <a:outerShdw blurRad="57150" dist="2857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Oswald"/>
                <a:ea typeface="Oswald"/>
                <a:cs typeface="Oswald"/>
                <a:sym typeface="Oswald"/>
              </a:rPr>
              <a:t>School Board Meetings and </a:t>
            </a:r>
            <a:endParaRPr sz="1600">
              <a:latin typeface="Oswald"/>
              <a:ea typeface="Oswald"/>
              <a:cs typeface="Oswald"/>
              <a:sym typeface="Oswald"/>
            </a:endParaRPr>
          </a:p>
          <a:p>
            <a:pPr marL="0" lvl="0" indent="0" algn="ctr" rtl="0">
              <a:spcBef>
                <a:spcPts val="0"/>
              </a:spcBef>
              <a:spcAft>
                <a:spcPts val="0"/>
              </a:spcAft>
              <a:buNone/>
            </a:pPr>
            <a:r>
              <a:rPr lang="en" sz="1600">
                <a:latin typeface="Oswald"/>
                <a:ea typeface="Oswald"/>
                <a:cs typeface="Oswald"/>
                <a:sym typeface="Oswald"/>
              </a:rPr>
              <a:t>The Process for Addressing Concerns</a:t>
            </a:r>
            <a:endParaRPr sz="160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0048A9D4-6FF7-80C1-4D47-8B1616117B9F}"/>
              </a:ext>
            </a:extLst>
          </p:cNvPr>
          <p:cNvPicPr>
            <a:picLocks noChangeAspect="1"/>
          </p:cNvPicPr>
          <p:nvPr/>
        </p:nvPicPr>
        <p:blipFill>
          <a:blip r:embed="rId4"/>
          <a:stretch>
            <a:fillRect/>
          </a:stretch>
        </p:blipFill>
        <p:spPr>
          <a:xfrm>
            <a:off x="359596" y="136632"/>
            <a:ext cx="968394" cy="96839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348" name="Google Shape;348;p40"/>
          <p:cNvSpPr txBox="1"/>
          <p:nvPr/>
        </p:nvSpPr>
        <p:spPr>
          <a:xfrm>
            <a:off x="419400" y="1156650"/>
            <a:ext cx="6933600" cy="8051597"/>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endParaRPr sz="2200" dirty="0">
              <a:latin typeface="Calibri"/>
              <a:ea typeface="Calibri"/>
              <a:cs typeface="Calibri"/>
              <a:sym typeface="Calibri"/>
            </a:endParaRPr>
          </a:p>
          <a:p>
            <a:pPr marL="0" lvl="0" indent="0" algn="l" rtl="0">
              <a:lnSpc>
                <a:spcPct val="107916"/>
              </a:lnSpc>
              <a:spcBef>
                <a:spcPts val="800"/>
              </a:spcBef>
              <a:spcAft>
                <a:spcPts val="0"/>
              </a:spcAft>
              <a:buNone/>
            </a:pPr>
            <a:r>
              <a:rPr lang="en" dirty="0">
                <a:latin typeface="Oswald" pitchFamily="2" charset="77"/>
                <a:ea typeface="Calibri"/>
                <a:cs typeface="Calibri"/>
                <a:sym typeface="Calibri"/>
              </a:rPr>
              <a:t>Anderson Elementary School and the parents of the students participating in activities, services, and programs funded by Title I, Part A of the Elementary and Secondary Education Act (ESEA), agree that this compact outlines how the parents, the entire school staff and the students will share the responsibility for improved student academic achievement.  It describes the means by which the school and the parents will build and develop a partnership that will help achieve high academic standards.  </a:t>
            </a:r>
            <a:endParaRPr dirty="0">
              <a:latin typeface="Oswald" pitchFamily="2" charset="77"/>
              <a:ea typeface="Calibri"/>
              <a:cs typeface="Calibri"/>
              <a:sym typeface="Calibri"/>
            </a:endParaRPr>
          </a:p>
          <a:p>
            <a:pPr marL="0" lvl="0" indent="0" algn="l" rtl="0">
              <a:lnSpc>
                <a:spcPct val="107916"/>
              </a:lnSpc>
              <a:spcBef>
                <a:spcPts val="800"/>
              </a:spcBef>
              <a:spcAft>
                <a:spcPts val="0"/>
              </a:spcAft>
              <a:buNone/>
            </a:pPr>
            <a:r>
              <a:rPr lang="en" sz="1600" b="1" u="sng" dirty="0">
                <a:latin typeface="Oswald" pitchFamily="2" charset="77"/>
                <a:ea typeface="Calibri"/>
                <a:cs typeface="Calibri"/>
                <a:sym typeface="Calibri"/>
              </a:rPr>
              <a:t>							</a:t>
            </a:r>
          </a:p>
          <a:p>
            <a:pPr marL="0" lvl="0" indent="0" algn="l" rtl="0">
              <a:lnSpc>
                <a:spcPct val="107916"/>
              </a:lnSpc>
              <a:spcBef>
                <a:spcPts val="800"/>
              </a:spcBef>
              <a:spcAft>
                <a:spcPts val="0"/>
              </a:spcAft>
              <a:buNone/>
            </a:pPr>
            <a:r>
              <a:rPr lang="en" sz="1200" b="1" dirty="0">
                <a:latin typeface="Oswald" pitchFamily="2" charset="77"/>
                <a:ea typeface="Calibri"/>
                <a:cs typeface="Calibri"/>
                <a:sym typeface="Calibri"/>
              </a:rPr>
              <a:t>As a student I will:</a:t>
            </a:r>
            <a:endParaRPr sz="1200" b="1" dirty="0">
              <a:latin typeface="Oswald" pitchFamily="2" charset="77"/>
              <a:ea typeface="Calibri"/>
              <a:cs typeface="Calibri"/>
              <a:sym typeface="Calibri"/>
            </a:endParaRPr>
          </a:p>
          <a:p>
            <a:pPr marL="457200" lvl="0" indent="-304800" algn="l" rtl="0">
              <a:lnSpc>
                <a:spcPct val="107916"/>
              </a:lnSpc>
              <a:spcBef>
                <a:spcPts val="800"/>
              </a:spcBef>
              <a:spcAft>
                <a:spcPts val="0"/>
              </a:spcAft>
              <a:buSzPts val="1200"/>
              <a:buFont typeface="Calibri"/>
              <a:buChar char="●"/>
            </a:pPr>
            <a:r>
              <a:rPr lang="en" sz="1200" dirty="0">
                <a:latin typeface="Oswald" pitchFamily="2" charset="77"/>
                <a:ea typeface="Calibri"/>
                <a:cs typeface="Calibri"/>
                <a:sym typeface="Calibri"/>
              </a:rPr>
              <a:t>Complete my assignments in class and turn them in on time.</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Attend school regularly.</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Ask for help when I do not understand.</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Follow school rules.</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Give my best EFFORT in all I do.</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Complete and return homework assignments in a timely manner.</a:t>
            </a:r>
            <a:endParaRPr sz="1200" dirty="0">
              <a:latin typeface="Oswald" pitchFamily="2" charset="77"/>
              <a:ea typeface="Calibri"/>
              <a:cs typeface="Calibri"/>
              <a:sym typeface="Calibri"/>
            </a:endParaRPr>
          </a:p>
          <a:p>
            <a:pPr marL="0" lvl="0" indent="0" algn="l" rtl="0">
              <a:lnSpc>
                <a:spcPct val="107916"/>
              </a:lnSpc>
              <a:spcBef>
                <a:spcPts val="800"/>
              </a:spcBef>
              <a:spcAft>
                <a:spcPts val="0"/>
              </a:spcAft>
              <a:buNone/>
            </a:pPr>
            <a:r>
              <a:rPr lang="en" sz="1200" b="1" dirty="0">
                <a:latin typeface="Oswald" pitchFamily="2" charset="77"/>
                <a:ea typeface="Calibri"/>
                <a:cs typeface="Calibri"/>
                <a:sym typeface="Calibri"/>
              </a:rPr>
              <a:t>As a parent I will:</a:t>
            </a:r>
            <a:endParaRPr sz="1200" b="1" dirty="0">
              <a:latin typeface="Oswald" pitchFamily="2" charset="77"/>
              <a:ea typeface="Calibri"/>
              <a:cs typeface="Calibri"/>
              <a:sym typeface="Calibri"/>
            </a:endParaRPr>
          </a:p>
          <a:p>
            <a:pPr marL="457200" lvl="0" indent="-304800" algn="l" rtl="0">
              <a:lnSpc>
                <a:spcPct val="107916"/>
              </a:lnSpc>
              <a:spcBef>
                <a:spcPts val="800"/>
              </a:spcBef>
              <a:spcAft>
                <a:spcPts val="0"/>
              </a:spcAft>
              <a:buSzPts val="1200"/>
              <a:buFont typeface="Calibri"/>
              <a:buChar char="●"/>
            </a:pPr>
            <a:r>
              <a:rPr lang="en" sz="1200" dirty="0">
                <a:latin typeface="Oswald" pitchFamily="2" charset="77"/>
                <a:ea typeface="Calibri"/>
                <a:cs typeface="Calibri"/>
                <a:sym typeface="Calibri"/>
              </a:rPr>
              <a:t>See that my child is punctual and attends school regularly.</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Support the school in its effort to maintain proper discipline.</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Establish a quiet time and place for homework and review it regularly.</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Provide the school with a way to contact me.</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Listen to my child read and let my child see me read.</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Respect the school, staff, students and families.</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Uphold Anderson Pubic School District policies according to the handbook.</a:t>
            </a:r>
            <a:endParaRPr sz="1200" dirty="0">
              <a:latin typeface="Oswald" pitchFamily="2" charset="77"/>
              <a:ea typeface="Calibri"/>
              <a:cs typeface="Calibri"/>
              <a:sym typeface="Calibri"/>
            </a:endParaRPr>
          </a:p>
          <a:p>
            <a:pPr marL="0" lvl="0" indent="0" algn="l" rtl="0">
              <a:lnSpc>
                <a:spcPct val="107916"/>
              </a:lnSpc>
              <a:spcBef>
                <a:spcPts val="800"/>
              </a:spcBef>
              <a:spcAft>
                <a:spcPts val="0"/>
              </a:spcAft>
              <a:buNone/>
            </a:pPr>
            <a:r>
              <a:rPr lang="en" sz="1200" b="1" dirty="0">
                <a:latin typeface="Oswald" pitchFamily="2" charset="77"/>
                <a:ea typeface="Calibri"/>
                <a:cs typeface="Calibri"/>
                <a:sym typeface="Calibri"/>
              </a:rPr>
              <a:t>As a staff member I will:</a:t>
            </a:r>
            <a:endParaRPr sz="1200" dirty="0">
              <a:latin typeface="Oswald" pitchFamily="2" charset="77"/>
              <a:ea typeface="Calibri"/>
              <a:cs typeface="Calibri"/>
              <a:sym typeface="Calibri"/>
            </a:endParaRPr>
          </a:p>
          <a:p>
            <a:pPr marL="457200" lvl="0" indent="-304800" algn="l" rtl="0">
              <a:lnSpc>
                <a:spcPct val="107916"/>
              </a:lnSpc>
              <a:spcBef>
                <a:spcPts val="800"/>
              </a:spcBef>
              <a:spcAft>
                <a:spcPts val="0"/>
              </a:spcAft>
              <a:buSzPts val="1200"/>
              <a:buFont typeface="Calibri"/>
              <a:buChar char="●"/>
            </a:pPr>
            <a:r>
              <a:rPr lang="en" sz="1200" dirty="0">
                <a:latin typeface="Oswald" pitchFamily="2" charset="77"/>
                <a:ea typeface="Calibri"/>
                <a:cs typeface="Calibri"/>
                <a:sym typeface="Calibri"/>
              </a:rPr>
              <a:t>Provide all students with high quality teaching.</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Provide a safe and challenging learning environment.</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Welcome the involvement of parents.</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Work with students who learn at different rates and in different ways.</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Communicate regularly with families about student progress.</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Work collaboratively with other professionals to ensure student success.</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Respect the school, staff, students and families.</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0"/>
              </a:spcAft>
              <a:buSzPts val="1200"/>
              <a:buFont typeface="Calibri"/>
              <a:buChar char="●"/>
            </a:pPr>
            <a:r>
              <a:rPr lang="en" sz="1200" dirty="0">
                <a:latin typeface="Oswald" pitchFamily="2" charset="77"/>
                <a:ea typeface="Calibri"/>
                <a:cs typeface="Calibri"/>
                <a:sym typeface="Calibri"/>
              </a:rPr>
              <a:t>Attend Professional Development to increase “Best Teaching Practices.”</a:t>
            </a:r>
            <a:endParaRPr sz="1200" dirty="0">
              <a:latin typeface="Oswald" pitchFamily="2" charset="77"/>
              <a:ea typeface="Calibri"/>
              <a:cs typeface="Calibri"/>
              <a:sym typeface="Calibri"/>
            </a:endParaRPr>
          </a:p>
          <a:p>
            <a:pPr marL="457200" lvl="0" indent="-304800" algn="l" rtl="0">
              <a:lnSpc>
                <a:spcPct val="107916"/>
              </a:lnSpc>
              <a:spcBef>
                <a:spcPts val="0"/>
              </a:spcBef>
              <a:spcAft>
                <a:spcPts val="800"/>
              </a:spcAft>
              <a:buSzPts val="1200"/>
              <a:buFont typeface="Calibri"/>
              <a:buChar char="●"/>
            </a:pPr>
            <a:r>
              <a:rPr lang="en" sz="1200" dirty="0">
                <a:latin typeface="Oswald" pitchFamily="2" charset="77"/>
                <a:ea typeface="Calibri"/>
                <a:cs typeface="Calibri"/>
                <a:sym typeface="Calibri"/>
              </a:rPr>
              <a:t>Uphold Anderson Public School District policies according to the handbook.</a:t>
            </a:r>
            <a:endParaRPr sz="1100" dirty="0">
              <a:latin typeface="Oswald" pitchFamily="2" charset="77"/>
              <a:ea typeface="Calibri"/>
              <a:cs typeface="Calibri"/>
              <a:sym typeface="Calibri"/>
            </a:endParaRPr>
          </a:p>
        </p:txBody>
      </p:sp>
      <p:sp>
        <p:nvSpPr>
          <p:cNvPr id="350" name="Google Shape;350;p40"/>
          <p:cNvSpPr txBox="1"/>
          <p:nvPr/>
        </p:nvSpPr>
        <p:spPr>
          <a:xfrm>
            <a:off x="1327990" y="382913"/>
            <a:ext cx="5371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Oswald"/>
                <a:ea typeface="Oswald"/>
                <a:cs typeface="Oswald"/>
                <a:sym typeface="Oswald"/>
              </a:rPr>
              <a:t>Anderson Public School </a:t>
            </a:r>
            <a:endParaRPr sz="1600" dirty="0">
              <a:latin typeface="Oswald"/>
              <a:ea typeface="Oswald"/>
              <a:cs typeface="Oswald"/>
              <a:sym typeface="Oswald"/>
            </a:endParaRPr>
          </a:p>
          <a:p>
            <a:pPr marL="0" lvl="0" indent="0" algn="l" rtl="0">
              <a:spcBef>
                <a:spcPts val="0"/>
              </a:spcBef>
              <a:spcAft>
                <a:spcPts val="0"/>
              </a:spcAft>
              <a:buNone/>
            </a:pPr>
            <a:r>
              <a:rPr lang="en" sz="1600" dirty="0">
                <a:latin typeface="Oswald"/>
                <a:ea typeface="Oswald"/>
                <a:cs typeface="Oswald"/>
                <a:sym typeface="Oswald"/>
              </a:rPr>
              <a:t>Title 1 Parent/School Compact Agreement </a:t>
            </a:r>
            <a:endParaRPr sz="1600" dirty="0">
              <a:latin typeface="Oswald"/>
              <a:ea typeface="Oswald"/>
              <a:cs typeface="Oswald"/>
              <a:sym typeface="Oswald"/>
            </a:endParaRPr>
          </a:p>
        </p:txBody>
      </p:sp>
      <p:cxnSp>
        <p:nvCxnSpPr>
          <p:cNvPr id="351" name="Google Shape;351;p40"/>
          <p:cNvCxnSpPr/>
          <p:nvPr/>
        </p:nvCxnSpPr>
        <p:spPr>
          <a:xfrm>
            <a:off x="1199700" y="1092225"/>
            <a:ext cx="6153300" cy="0"/>
          </a:xfrm>
          <a:prstGeom prst="straightConnector1">
            <a:avLst/>
          </a:prstGeom>
          <a:noFill/>
          <a:ln w="9525" cap="flat" cmpd="sng">
            <a:solidFill>
              <a:srgbClr val="FF0000"/>
            </a:solidFill>
            <a:prstDash val="solid"/>
            <a:round/>
            <a:headEnd type="none" w="med" len="med"/>
            <a:tailEnd type="none" w="med" len="med"/>
          </a:ln>
        </p:spPr>
      </p:cxnSp>
      <p:pic>
        <p:nvPicPr>
          <p:cNvPr id="2" name="Picture 1" descr="A gold logo with a sword and shield&#10;&#10;Description automatically generated">
            <a:extLst>
              <a:ext uri="{FF2B5EF4-FFF2-40B4-BE49-F238E27FC236}">
                <a16:creationId xmlns:a16="http://schemas.microsoft.com/office/drawing/2014/main" id="{95C5048F-79E9-8BBC-4DC0-58A164AC8273}"/>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414" name="Google Shape;414;p50"/>
          <p:cNvSpPr txBox="1"/>
          <p:nvPr/>
        </p:nvSpPr>
        <p:spPr>
          <a:xfrm>
            <a:off x="468150" y="1547250"/>
            <a:ext cx="68361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Cambria"/>
                <a:ea typeface="Cambria"/>
                <a:cs typeface="Cambria"/>
                <a:sym typeface="Cambria"/>
              </a:rPr>
              <a:t>For more information on the policies and procedures outlined below please see the appropriate policy as indicated.  Specific policy requests can be made to the Principal or Superintendent.</a:t>
            </a:r>
            <a:endParaRPr sz="1000" dirty="0">
              <a:latin typeface="Cambria"/>
              <a:ea typeface="Cambria"/>
              <a:cs typeface="Cambria"/>
              <a:sym typeface="Cambria"/>
            </a:endParaRPr>
          </a:p>
          <a:p>
            <a:pPr marL="0" lvl="0" indent="0" algn="l" rtl="0">
              <a:spcBef>
                <a:spcPts val="0"/>
              </a:spcBef>
              <a:spcAft>
                <a:spcPts val="0"/>
              </a:spcAft>
              <a:buNone/>
            </a:pPr>
            <a:endParaRPr sz="1000" dirty="0">
              <a:latin typeface="Cambria"/>
              <a:ea typeface="Cambria"/>
              <a:cs typeface="Cambria"/>
              <a:sym typeface="Cambria"/>
            </a:endParaRPr>
          </a:p>
          <a:p>
            <a:pPr marL="0" lvl="0" indent="0" algn="l" rtl="0">
              <a:spcBef>
                <a:spcPts val="0"/>
              </a:spcBef>
              <a:spcAft>
                <a:spcPts val="0"/>
              </a:spcAft>
              <a:buNone/>
            </a:pPr>
            <a:r>
              <a:rPr lang="en" sz="1000" dirty="0">
                <a:latin typeface="Cambria"/>
                <a:ea typeface="Cambria"/>
                <a:cs typeface="Cambria"/>
                <a:sym typeface="Cambria"/>
              </a:rPr>
              <a:t>*Student Surveys/HATCH Amendment: EK-R1</a:t>
            </a:r>
            <a:endParaRPr sz="1000" dirty="0">
              <a:latin typeface="Cambria"/>
              <a:ea typeface="Cambria"/>
              <a:cs typeface="Cambria"/>
              <a:sym typeface="Cambria"/>
            </a:endParaRPr>
          </a:p>
          <a:p>
            <a:pPr marL="0" lvl="0" indent="0" algn="l" rtl="0">
              <a:spcBef>
                <a:spcPts val="0"/>
              </a:spcBef>
              <a:spcAft>
                <a:spcPts val="0"/>
              </a:spcAft>
              <a:buNone/>
            </a:pPr>
            <a:endParaRPr sz="1000" dirty="0">
              <a:latin typeface="Cambria"/>
              <a:ea typeface="Cambria"/>
              <a:cs typeface="Cambria"/>
              <a:sym typeface="Cambria"/>
            </a:endParaRPr>
          </a:p>
          <a:p>
            <a:pPr marL="0" lvl="0" indent="0" algn="l" rtl="0">
              <a:spcBef>
                <a:spcPts val="0"/>
              </a:spcBef>
              <a:spcAft>
                <a:spcPts val="0"/>
              </a:spcAft>
              <a:buNone/>
            </a:pPr>
            <a:r>
              <a:rPr lang="en" sz="1000" dirty="0">
                <a:latin typeface="Cambria"/>
                <a:ea typeface="Cambria"/>
                <a:cs typeface="Cambria"/>
                <a:sym typeface="Cambria"/>
              </a:rPr>
              <a:t>*Parent Bill of Rights: EHBDBA</a:t>
            </a:r>
            <a:endParaRPr sz="1000" dirty="0">
              <a:latin typeface="Cambria"/>
              <a:ea typeface="Cambria"/>
              <a:cs typeface="Cambria"/>
              <a:sym typeface="Cambria"/>
            </a:endParaRPr>
          </a:p>
          <a:p>
            <a:pPr marL="0" lvl="0" indent="0" algn="l" rtl="0">
              <a:spcBef>
                <a:spcPts val="0"/>
              </a:spcBef>
              <a:spcAft>
                <a:spcPts val="0"/>
              </a:spcAft>
              <a:buNone/>
            </a:pPr>
            <a:endParaRPr sz="1000" dirty="0">
              <a:latin typeface="Cambria"/>
              <a:ea typeface="Cambria"/>
              <a:cs typeface="Cambria"/>
              <a:sym typeface="Cambria"/>
            </a:endParaRPr>
          </a:p>
          <a:p>
            <a:pPr marL="0" lvl="0" indent="0" algn="l" rtl="0">
              <a:spcBef>
                <a:spcPts val="0"/>
              </a:spcBef>
              <a:spcAft>
                <a:spcPts val="0"/>
              </a:spcAft>
              <a:buNone/>
            </a:pPr>
            <a:r>
              <a:rPr lang="en" sz="1000" dirty="0">
                <a:latin typeface="Cambria"/>
                <a:ea typeface="Cambria"/>
                <a:cs typeface="Cambria"/>
                <a:sym typeface="Cambria"/>
              </a:rPr>
              <a:t>*Dress Code: FNCA</a:t>
            </a:r>
            <a:endParaRPr sz="1000" dirty="0">
              <a:latin typeface="Cambria"/>
              <a:ea typeface="Cambria"/>
              <a:cs typeface="Cambria"/>
              <a:sym typeface="Cambria"/>
            </a:endParaRPr>
          </a:p>
          <a:p>
            <a:pPr marL="0" lvl="0" indent="0" algn="l" rtl="0">
              <a:spcBef>
                <a:spcPts val="0"/>
              </a:spcBef>
              <a:spcAft>
                <a:spcPts val="0"/>
              </a:spcAft>
              <a:buNone/>
            </a:pPr>
            <a:endParaRPr sz="1000" dirty="0">
              <a:latin typeface="Cambria"/>
              <a:ea typeface="Cambria"/>
              <a:cs typeface="Cambria"/>
              <a:sym typeface="Cambria"/>
            </a:endParaRPr>
          </a:p>
          <a:p>
            <a:pPr marL="0" lvl="0" indent="0" algn="l" rtl="0">
              <a:spcBef>
                <a:spcPts val="0"/>
              </a:spcBef>
              <a:spcAft>
                <a:spcPts val="0"/>
              </a:spcAft>
              <a:buNone/>
            </a:pPr>
            <a:r>
              <a:rPr lang="en" sz="1000" dirty="0">
                <a:latin typeface="Cambria"/>
                <a:ea typeface="Cambria"/>
                <a:cs typeface="Cambria"/>
                <a:sym typeface="Cambria"/>
              </a:rPr>
              <a:t>*Student Discipline: FO</a:t>
            </a:r>
            <a:endParaRPr sz="1000" dirty="0">
              <a:latin typeface="Cambria"/>
              <a:ea typeface="Cambria"/>
              <a:cs typeface="Cambria"/>
              <a:sym typeface="Cambria"/>
            </a:endParaRPr>
          </a:p>
          <a:p>
            <a:pPr marL="0" lvl="0" indent="0" algn="l" rtl="0">
              <a:spcBef>
                <a:spcPts val="0"/>
              </a:spcBef>
              <a:spcAft>
                <a:spcPts val="0"/>
              </a:spcAft>
              <a:buNone/>
            </a:pPr>
            <a:endParaRPr sz="1000" dirty="0">
              <a:latin typeface="Cambria"/>
              <a:ea typeface="Cambria"/>
              <a:cs typeface="Cambria"/>
              <a:sym typeface="Cambria"/>
            </a:endParaRPr>
          </a:p>
          <a:p>
            <a:pPr marL="0" lvl="0" indent="0" algn="l" rtl="0">
              <a:spcBef>
                <a:spcPts val="0"/>
              </a:spcBef>
              <a:spcAft>
                <a:spcPts val="0"/>
              </a:spcAft>
              <a:buNone/>
            </a:pPr>
            <a:r>
              <a:rPr lang="en" sz="1000" dirty="0">
                <a:latin typeface="Cambria"/>
                <a:ea typeface="Cambria"/>
                <a:cs typeface="Cambria"/>
                <a:sym typeface="Cambria"/>
              </a:rPr>
              <a:t>*Student Suspension: FOD, FOD-R</a:t>
            </a:r>
            <a:endParaRPr sz="1000" dirty="0">
              <a:latin typeface="Cambria"/>
              <a:ea typeface="Cambria"/>
              <a:cs typeface="Cambria"/>
              <a:sym typeface="Cambria"/>
            </a:endParaRPr>
          </a:p>
          <a:p>
            <a:pPr marL="0" lvl="0" indent="0" algn="l" rtl="0">
              <a:spcBef>
                <a:spcPts val="0"/>
              </a:spcBef>
              <a:spcAft>
                <a:spcPts val="0"/>
              </a:spcAft>
              <a:buNone/>
            </a:pPr>
            <a:endParaRPr sz="1000" dirty="0">
              <a:latin typeface="Cambria"/>
              <a:ea typeface="Cambria"/>
              <a:cs typeface="Cambria"/>
              <a:sym typeface="Cambria"/>
            </a:endParaRPr>
          </a:p>
          <a:p>
            <a:pPr marL="0" lvl="0" indent="0" algn="l" rtl="0">
              <a:spcBef>
                <a:spcPts val="0"/>
              </a:spcBef>
              <a:spcAft>
                <a:spcPts val="0"/>
              </a:spcAft>
              <a:buNone/>
            </a:pPr>
            <a:r>
              <a:rPr lang="en" sz="1000" dirty="0">
                <a:latin typeface="Cambria"/>
                <a:ea typeface="Cambria"/>
                <a:cs typeface="Cambria"/>
                <a:sym typeface="Cambria"/>
              </a:rPr>
              <a:t>*Student Searches: FNF</a:t>
            </a:r>
            <a:endParaRPr sz="1000" dirty="0">
              <a:latin typeface="Cambria"/>
              <a:ea typeface="Cambria"/>
              <a:cs typeface="Cambria"/>
              <a:sym typeface="Cambria"/>
            </a:endParaRPr>
          </a:p>
          <a:p>
            <a:pPr marL="0" lvl="0" indent="0" algn="l" rtl="0">
              <a:spcBef>
                <a:spcPts val="0"/>
              </a:spcBef>
              <a:spcAft>
                <a:spcPts val="0"/>
              </a:spcAft>
              <a:buNone/>
            </a:pPr>
            <a:endParaRPr sz="1000" dirty="0">
              <a:latin typeface="Cambria"/>
              <a:ea typeface="Cambria"/>
              <a:cs typeface="Cambria"/>
              <a:sym typeface="Cambria"/>
            </a:endParaRPr>
          </a:p>
          <a:p>
            <a:pPr marL="0" lvl="0" indent="0" algn="l" rtl="0">
              <a:spcBef>
                <a:spcPts val="0"/>
              </a:spcBef>
              <a:spcAft>
                <a:spcPts val="0"/>
              </a:spcAft>
              <a:buNone/>
            </a:pPr>
            <a:r>
              <a:rPr lang="en" sz="1000" dirty="0">
                <a:latin typeface="Cambria"/>
                <a:ea typeface="Cambria"/>
                <a:cs typeface="Cambria"/>
                <a:sym typeface="Cambria"/>
              </a:rPr>
              <a:t>*Cell Phones and Personal Digital Devices: FNG</a:t>
            </a:r>
            <a:endParaRPr sz="1000" dirty="0">
              <a:latin typeface="Cambria"/>
              <a:ea typeface="Cambria"/>
              <a:cs typeface="Cambria"/>
              <a:sym typeface="Cambria"/>
            </a:endParaRPr>
          </a:p>
          <a:p>
            <a:pPr marL="0" lvl="0" indent="0" algn="l" rtl="0">
              <a:spcBef>
                <a:spcPts val="0"/>
              </a:spcBef>
              <a:spcAft>
                <a:spcPts val="0"/>
              </a:spcAft>
              <a:buNone/>
            </a:pPr>
            <a:endParaRPr sz="1000" dirty="0">
              <a:latin typeface="Cambria"/>
              <a:ea typeface="Cambria"/>
              <a:cs typeface="Cambria"/>
              <a:sym typeface="Cambria"/>
            </a:endParaRPr>
          </a:p>
          <a:p>
            <a:pPr marL="0" lvl="0" indent="0" algn="l" rtl="0">
              <a:spcBef>
                <a:spcPts val="0"/>
              </a:spcBef>
              <a:spcAft>
                <a:spcPts val="0"/>
              </a:spcAft>
              <a:buNone/>
            </a:pPr>
            <a:r>
              <a:rPr lang="en" sz="1000" dirty="0">
                <a:latin typeface="Cambria"/>
                <a:ea typeface="Cambria"/>
                <a:cs typeface="Cambria"/>
                <a:sym typeface="Cambria"/>
              </a:rPr>
              <a:t>*Student Drug Testing: FNCFD</a:t>
            </a:r>
            <a:endParaRPr sz="1000" dirty="0">
              <a:latin typeface="Cambria"/>
              <a:ea typeface="Cambria"/>
              <a:cs typeface="Cambria"/>
              <a:sym typeface="Cambria"/>
            </a:endParaRPr>
          </a:p>
          <a:p>
            <a:pPr marL="0" lvl="0" indent="0" algn="l" rtl="0">
              <a:spcBef>
                <a:spcPts val="0"/>
              </a:spcBef>
              <a:spcAft>
                <a:spcPts val="0"/>
              </a:spcAft>
              <a:buNone/>
            </a:pPr>
            <a:endParaRPr sz="1000" dirty="0">
              <a:latin typeface="Cambria"/>
              <a:ea typeface="Cambria"/>
              <a:cs typeface="Cambria"/>
              <a:sym typeface="Cambria"/>
            </a:endParaRPr>
          </a:p>
          <a:p>
            <a:pPr marL="0" lvl="0" indent="0" algn="l" rtl="0">
              <a:spcBef>
                <a:spcPts val="0"/>
              </a:spcBef>
              <a:spcAft>
                <a:spcPts val="0"/>
              </a:spcAft>
              <a:buNone/>
            </a:pPr>
            <a:r>
              <a:rPr lang="en" sz="1000" dirty="0">
                <a:latin typeface="Cambria"/>
                <a:ea typeface="Cambria"/>
                <a:cs typeface="Cambria"/>
                <a:sym typeface="Cambria"/>
              </a:rPr>
              <a:t>*Extracurricular Activities:  FMA</a:t>
            </a:r>
            <a:endParaRPr sz="1000" dirty="0">
              <a:latin typeface="Cambria"/>
              <a:ea typeface="Cambria"/>
              <a:cs typeface="Cambria"/>
              <a:sym typeface="Cambria"/>
            </a:endParaRPr>
          </a:p>
          <a:p>
            <a:pPr marL="0" lvl="0" indent="0" algn="l" rtl="0">
              <a:spcBef>
                <a:spcPts val="0"/>
              </a:spcBef>
              <a:spcAft>
                <a:spcPts val="0"/>
              </a:spcAft>
              <a:buNone/>
            </a:pPr>
            <a:endParaRPr sz="1000" dirty="0">
              <a:latin typeface="Cambria"/>
              <a:ea typeface="Cambria"/>
              <a:cs typeface="Cambria"/>
              <a:sym typeface="Cambria"/>
            </a:endParaRPr>
          </a:p>
        </p:txBody>
      </p:sp>
      <p:sp>
        <p:nvSpPr>
          <p:cNvPr id="416" name="Google Shape;416;p50"/>
          <p:cNvSpPr txBox="1"/>
          <p:nvPr/>
        </p:nvSpPr>
        <p:spPr>
          <a:xfrm>
            <a:off x="1562800" y="487300"/>
            <a:ext cx="5208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latin typeface="Oswald"/>
                <a:ea typeface="Oswald"/>
                <a:cs typeface="Oswald"/>
                <a:sym typeface="Oswald"/>
              </a:rPr>
              <a:t>Anderson Public School </a:t>
            </a:r>
            <a:endParaRPr sz="1600" dirty="0">
              <a:latin typeface="Oswald"/>
              <a:ea typeface="Oswald"/>
              <a:cs typeface="Oswald"/>
              <a:sym typeface="Oswald"/>
            </a:endParaRPr>
          </a:p>
          <a:p>
            <a:pPr marL="0" lvl="0" indent="0" algn="l" rtl="0">
              <a:spcBef>
                <a:spcPts val="0"/>
              </a:spcBef>
              <a:spcAft>
                <a:spcPts val="0"/>
              </a:spcAft>
              <a:buNone/>
            </a:pPr>
            <a:r>
              <a:rPr lang="en" sz="1600" dirty="0">
                <a:latin typeface="Oswald"/>
                <a:ea typeface="Oswald"/>
                <a:cs typeface="Oswald"/>
                <a:sym typeface="Oswald"/>
              </a:rPr>
              <a:t>Miscellaneous</a:t>
            </a:r>
            <a:endParaRPr dirty="0"/>
          </a:p>
        </p:txBody>
      </p:sp>
      <p:cxnSp>
        <p:nvCxnSpPr>
          <p:cNvPr id="417" name="Google Shape;417;p50"/>
          <p:cNvCxnSpPr/>
          <p:nvPr/>
        </p:nvCxnSpPr>
        <p:spPr>
          <a:xfrm>
            <a:off x="1150950" y="1297225"/>
            <a:ext cx="6153300" cy="0"/>
          </a:xfrm>
          <a:prstGeom prst="straightConnector1">
            <a:avLst/>
          </a:prstGeom>
          <a:noFill/>
          <a:ln w="9525" cap="flat" cmpd="sng">
            <a:solidFill>
              <a:srgbClr val="FF0000"/>
            </a:solidFill>
            <a:prstDash val="solid"/>
            <a:round/>
            <a:headEnd type="none" w="med" len="med"/>
            <a:tailEnd type="none" w="med" len="med"/>
          </a:ln>
        </p:spPr>
      </p:cxnSp>
      <p:pic>
        <p:nvPicPr>
          <p:cNvPr id="2" name="Picture 1" descr="A gold logo with a sword and shield&#10;&#10;Description automatically generated">
            <a:extLst>
              <a:ext uri="{FF2B5EF4-FFF2-40B4-BE49-F238E27FC236}">
                <a16:creationId xmlns:a16="http://schemas.microsoft.com/office/drawing/2014/main" id="{CE352BF1-BA77-3AB0-1FC3-DD8622939255}"/>
              </a:ext>
            </a:extLst>
          </p:cNvPr>
          <p:cNvPicPr>
            <a:picLocks noChangeAspect="1"/>
          </p:cNvPicPr>
          <p:nvPr/>
        </p:nvPicPr>
        <p:blipFill>
          <a:blip r:embed="rId3"/>
          <a:stretch>
            <a:fillRect/>
          </a:stretch>
        </p:blipFill>
        <p:spPr>
          <a:xfrm>
            <a:off x="272448" y="560115"/>
            <a:ext cx="968394" cy="9683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cxnSp>
        <p:nvCxnSpPr>
          <p:cNvPr id="78" name="Google Shape;78;p16"/>
          <p:cNvCxnSpPr/>
          <p:nvPr/>
        </p:nvCxnSpPr>
        <p:spPr>
          <a:xfrm rot="10800000" flipH="1">
            <a:off x="1029000" y="984864"/>
            <a:ext cx="6591000" cy="4500"/>
          </a:xfrm>
          <a:prstGeom prst="straightConnector1">
            <a:avLst/>
          </a:prstGeom>
          <a:noFill/>
          <a:ln w="9525" cap="flat" cmpd="sng">
            <a:solidFill>
              <a:srgbClr val="FF0000"/>
            </a:solidFill>
            <a:prstDash val="solid"/>
            <a:round/>
            <a:headEnd type="none" w="med" len="med"/>
            <a:tailEnd type="none" w="med" len="med"/>
          </a:ln>
        </p:spPr>
      </p:cxnSp>
      <p:sp>
        <p:nvSpPr>
          <p:cNvPr id="79" name="Google Shape;79;p16"/>
          <p:cNvSpPr txBox="1"/>
          <p:nvPr/>
        </p:nvSpPr>
        <p:spPr>
          <a:xfrm>
            <a:off x="1219348" y="207070"/>
            <a:ext cx="3981600" cy="8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Student Resource</a:t>
            </a:r>
            <a:endParaRPr dirty="0">
              <a:latin typeface="Oswald"/>
              <a:ea typeface="Oswald"/>
              <a:cs typeface="Oswald"/>
              <a:sym typeface="Oswald"/>
            </a:endParaRPr>
          </a:p>
          <a:p>
            <a:pPr marL="0" lvl="0" indent="0" algn="l" rtl="0">
              <a:spcBef>
                <a:spcPts val="0"/>
              </a:spcBef>
              <a:spcAft>
                <a:spcPts val="0"/>
              </a:spcAft>
              <a:buNone/>
            </a:pPr>
            <a:r>
              <a:rPr lang="en" sz="1800" dirty="0">
                <a:latin typeface="Oswald"/>
                <a:ea typeface="Oswald"/>
                <a:cs typeface="Oswald"/>
                <a:sym typeface="Oswald"/>
              </a:rPr>
              <a:t>Community Resources and Tipline</a:t>
            </a:r>
            <a:endParaRPr sz="1800" dirty="0">
              <a:latin typeface="Oswald"/>
              <a:ea typeface="Oswald"/>
              <a:cs typeface="Oswald"/>
              <a:sym typeface="Oswald"/>
            </a:endParaRPr>
          </a:p>
        </p:txBody>
      </p:sp>
      <p:sp>
        <p:nvSpPr>
          <p:cNvPr id="80" name="Google Shape;80;p16"/>
          <p:cNvSpPr txBox="1"/>
          <p:nvPr/>
        </p:nvSpPr>
        <p:spPr>
          <a:xfrm>
            <a:off x="776250" y="5131125"/>
            <a:ext cx="6219900" cy="24288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5000"/>
              </a:lnSpc>
              <a:spcBef>
                <a:spcPts val="2520"/>
              </a:spcBef>
              <a:spcAft>
                <a:spcPts val="0"/>
              </a:spcAft>
              <a:buSzPts val="1200"/>
              <a:buFont typeface="Oswald"/>
              <a:buChar char="●"/>
            </a:pPr>
            <a:r>
              <a:rPr lang="en" sz="1200">
                <a:latin typeface="Oswald"/>
                <a:ea typeface="Oswald"/>
                <a:cs typeface="Oswald"/>
                <a:sym typeface="Oswald"/>
              </a:rPr>
              <a:t>We are ALL responsible for the safety of our school students, school staff, and school community. If           you are aware of unsafe situation or that a crime might occur,  do not be reluctant to report. </a:t>
            </a:r>
            <a:endParaRPr sz="1200">
              <a:latin typeface="Oswald"/>
              <a:ea typeface="Oswald"/>
              <a:cs typeface="Oswald"/>
              <a:sym typeface="Oswald"/>
            </a:endParaRPr>
          </a:p>
          <a:p>
            <a:pPr marL="457200" marR="0" lvl="0" indent="-304800" algn="l" rtl="0">
              <a:lnSpc>
                <a:spcPct val="115000"/>
              </a:lnSpc>
              <a:spcBef>
                <a:spcPts val="1000"/>
              </a:spcBef>
              <a:spcAft>
                <a:spcPts val="0"/>
              </a:spcAft>
              <a:buSzPts val="1200"/>
              <a:buFont typeface="Oswald"/>
              <a:buChar char="●"/>
            </a:pPr>
            <a:r>
              <a:rPr lang="en" sz="1200">
                <a:latin typeface="Oswald"/>
                <a:ea typeface="Oswald"/>
                <a:cs typeface="Oswald"/>
                <a:sym typeface="Oswald"/>
              </a:rPr>
              <a:t> It is the policy of the Anderson School District to prohibit all bullying, harassment, or threatening behavior of any person at school, on school grounds, school vehicle, and school sanctioned activities. Prohibited conduct includes incidents of bullying instigated by use of electronic communication specifically directed at students or school personnel. (School Safety and Bullying Prevention Act ,70 O.S. §§ 24-100.4 and 24-100.5) See policy FNCD, FNCD-R, and FNCD-P</a:t>
            </a:r>
            <a:endParaRPr sz="1200">
              <a:latin typeface="Oswald"/>
              <a:ea typeface="Oswald"/>
              <a:cs typeface="Oswald"/>
              <a:sym typeface="Oswald"/>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pic>
        <p:nvPicPr>
          <p:cNvPr id="81" name="Google Shape;81;p16"/>
          <p:cNvPicPr preferRelativeResize="0"/>
          <p:nvPr/>
        </p:nvPicPr>
        <p:blipFill>
          <a:blip r:embed="rId3">
            <a:alphaModFix/>
          </a:blip>
          <a:stretch>
            <a:fillRect/>
          </a:stretch>
        </p:blipFill>
        <p:spPr>
          <a:xfrm>
            <a:off x="152400" y="7324875"/>
            <a:ext cx="7467600" cy="2154714"/>
          </a:xfrm>
          <a:prstGeom prst="rect">
            <a:avLst/>
          </a:prstGeom>
          <a:noFill/>
          <a:ln>
            <a:noFill/>
          </a:ln>
        </p:spPr>
      </p:pic>
      <p:sp>
        <p:nvSpPr>
          <p:cNvPr id="82" name="Google Shape;82;p16"/>
          <p:cNvSpPr/>
          <p:nvPr/>
        </p:nvSpPr>
        <p:spPr>
          <a:xfrm>
            <a:off x="4238550" y="1777150"/>
            <a:ext cx="2757600" cy="27420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i="1">
                <a:latin typeface="Oswald"/>
                <a:ea typeface="Oswald"/>
                <a:cs typeface="Oswald"/>
                <a:sym typeface="Oswald"/>
              </a:rPr>
              <a:t>Help with school supplies, food, utilities, clothing, and other basic needs.</a:t>
            </a:r>
            <a:endParaRPr i="1">
              <a:latin typeface="Oswald"/>
              <a:ea typeface="Oswald"/>
              <a:cs typeface="Oswald"/>
              <a:sym typeface="Oswald"/>
            </a:endParaRPr>
          </a:p>
          <a:p>
            <a:pPr marL="0" lvl="0" indent="0" algn="ctr" rtl="0">
              <a:spcBef>
                <a:spcPts val="0"/>
              </a:spcBef>
              <a:spcAft>
                <a:spcPts val="0"/>
              </a:spcAft>
              <a:buNone/>
            </a:pPr>
            <a:endParaRPr sz="1800" i="1">
              <a:latin typeface="Oswald"/>
              <a:ea typeface="Oswald"/>
              <a:cs typeface="Oswald"/>
              <a:sym typeface="Oswald"/>
            </a:endParaRPr>
          </a:p>
          <a:p>
            <a:pPr marL="0" lvl="0" indent="0" algn="ctr" rtl="0">
              <a:spcBef>
                <a:spcPts val="0"/>
              </a:spcBef>
              <a:spcAft>
                <a:spcPts val="0"/>
              </a:spcAft>
              <a:buNone/>
            </a:pPr>
            <a:r>
              <a:rPr lang="en" sz="1800">
                <a:latin typeface="Oswald"/>
                <a:ea typeface="Oswald"/>
                <a:cs typeface="Oswald"/>
                <a:sym typeface="Oswald"/>
              </a:rPr>
              <a:t>Sand Springs</a:t>
            </a:r>
            <a:endParaRPr sz="1800">
              <a:latin typeface="Oswald"/>
              <a:ea typeface="Oswald"/>
              <a:cs typeface="Oswald"/>
              <a:sym typeface="Oswald"/>
            </a:endParaRPr>
          </a:p>
          <a:p>
            <a:pPr marL="0" lvl="0" indent="0" algn="ctr" rtl="0">
              <a:spcBef>
                <a:spcPts val="0"/>
              </a:spcBef>
              <a:spcAft>
                <a:spcPts val="0"/>
              </a:spcAft>
              <a:buNone/>
            </a:pPr>
            <a:r>
              <a:rPr lang="en" sz="1800">
                <a:latin typeface="Oswald"/>
                <a:ea typeface="Oswald"/>
                <a:cs typeface="Oswald"/>
                <a:sym typeface="Oswald"/>
              </a:rPr>
              <a:t>Community Services</a:t>
            </a:r>
            <a:endParaRPr sz="1800">
              <a:latin typeface="Oswald"/>
              <a:ea typeface="Oswald"/>
              <a:cs typeface="Oswald"/>
              <a:sym typeface="Oswald"/>
            </a:endParaRPr>
          </a:p>
          <a:p>
            <a:pPr marL="0" lvl="0" indent="0" algn="ctr" rtl="0">
              <a:spcBef>
                <a:spcPts val="0"/>
              </a:spcBef>
              <a:spcAft>
                <a:spcPts val="0"/>
              </a:spcAft>
              <a:buNone/>
            </a:pPr>
            <a:r>
              <a:rPr lang="en" sz="1800">
                <a:latin typeface="Oswald"/>
                <a:ea typeface="Oswald"/>
                <a:cs typeface="Oswald"/>
                <a:sym typeface="Oswald"/>
              </a:rPr>
              <a:t>(918)245-5183</a:t>
            </a:r>
            <a:endParaRPr sz="1800">
              <a:latin typeface="Oswald"/>
              <a:ea typeface="Oswald"/>
              <a:cs typeface="Oswald"/>
              <a:sym typeface="Oswald"/>
            </a:endParaRPr>
          </a:p>
          <a:p>
            <a:pPr marL="0" lvl="0" indent="0" algn="ctr" rtl="0">
              <a:spcBef>
                <a:spcPts val="0"/>
              </a:spcBef>
              <a:spcAft>
                <a:spcPts val="0"/>
              </a:spcAft>
              <a:buNone/>
            </a:pPr>
            <a:endParaRPr sz="1800">
              <a:latin typeface="Oswald"/>
              <a:ea typeface="Oswald"/>
              <a:cs typeface="Oswald"/>
              <a:sym typeface="Oswald"/>
            </a:endParaRPr>
          </a:p>
          <a:p>
            <a:pPr marL="0" lvl="0" indent="0" algn="ctr" rtl="0">
              <a:spcBef>
                <a:spcPts val="0"/>
              </a:spcBef>
              <a:spcAft>
                <a:spcPts val="0"/>
              </a:spcAft>
              <a:buNone/>
            </a:pPr>
            <a:r>
              <a:rPr lang="en" sz="1800" u="sng">
                <a:solidFill>
                  <a:schemeClr val="hlink"/>
                </a:solidFill>
                <a:latin typeface="Oswald"/>
                <a:ea typeface="Oswald"/>
                <a:cs typeface="Oswald"/>
                <a:sym typeface="Oswald"/>
                <a:hlinkClick r:id="rId4"/>
              </a:rPr>
              <a:t>https://sscsok.org/</a:t>
            </a:r>
            <a:r>
              <a:rPr lang="en" sz="1800">
                <a:latin typeface="Oswald"/>
                <a:ea typeface="Oswald"/>
                <a:cs typeface="Oswald"/>
                <a:sym typeface="Oswald"/>
              </a:rPr>
              <a:t> </a:t>
            </a:r>
            <a:endParaRPr sz="1800">
              <a:latin typeface="Oswald"/>
              <a:ea typeface="Oswald"/>
              <a:cs typeface="Oswald"/>
              <a:sym typeface="Oswald"/>
            </a:endParaRPr>
          </a:p>
        </p:txBody>
      </p:sp>
      <p:sp>
        <p:nvSpPr>
          <p:cNvPr id="83" name="Google Shape;83;p16"/>
          <p:cNvSpPr/>
          <p:nvPr/>
        </p:nvSpPr>
        <p:spPr>
          <a:xfrm>
            <a:off x="671400" y="1215175"/>
            <a:ext cx="2614800" cy="18708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i="1">
                <a:latin typeface="Oswald"/>
                <a:ea typeface="Oswald"/>
                <a:cs typeface="Oswald"/>
                <a:sym typeface="Oswald"/>
              </a:rPr>
              <a:t>For links and phone numbers to state and national hotlines, visit the Oklahoma State Department of Education’s website. </a:t>
            </a:r>
            <a:endParaRPr i="1">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a:p>
            <a:pPr marL="0" lvl="0" indent="0" algn="ctr" rtl="0">
              <a:spcBef>
                <a:spcPts val="0"/>
              </a:spcBef>
              <a:spcAft>
                <a:spcPts val="0"/>
              </a:spcAft>
              <a:buNone/>
            </a:pPr>
            <a:r>
              <a:rPr lang="en" u="sng">
                <a:solidFill>
                  <a:schemeClr val="hlink"/>
                </a:solidFill>
                <a:latin typeface="Oswald"/>
                <a:ea typeface="Oswald"/>
                <a:cs typeface="Oswald"/>
                <a:sym typeface="Oswald"/>
                <a:hlinkClick r:id="rId5"/>
              </a:rPr>
              <a:t>https://sde.ok.gov/help-hotlines</a:t>
            </a:r>
            <a:endParaRPr>
              <a:latin typeface="Oswald"/>
              <a:ea typeface="Oswald"/>
              <a:cs typeface="Oswald"/>
              <a:sym typeface="Oswald"/>
            </a:endParaRPr>
          </a:p>
        </p:txBody>
      </p:sp>
      <p:sp>
        <p:nvSpPr>
          <p:cNvPr id="84" name="Google Shape;84;p16"/>
          <p:cNvSpPr/>
          <p:nvPr/>
        </p:nvSpPr>
        <p:spPr>
          <a:xfrm>
            <a:off x="730950" y="3476624"/>
            <a:ext cx="2495700" cy="17118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i="1" dirty="0">
              <a:latin typeface="Oswald"/>
              <a:ea typeface="Oswald"/>
              <a:cs typeface="Oswald"/>
              <a:sym typeface="Oswald"/>
            </a:endParaRPr>
          </a:p>
          <a:p>
            <a:pPr marL="0" lvl="0" indent="0" algn="ctr" rtl="0">
              <a:spcBef>
                <a:spcPts val="0"/>
              </a:spcBef>
              <a:spcAft>
                <a:spcPts val="0"/>
              </a:spcAft>
              <a:buNone/>
            </a:pPr>
            <a:r>
              <a:rPr lang="en" dirty="0">
                <a:latin typeface="Oswald"/>
                <a:ea typeface="Oswald"/>
                <a:cs typeface="Oswald"/>
                <a:sym typeface="Oswald"/>
              </a:rPr>
              <a:t>DHS</a:t>
            </a:r>
            <a:endParaRPr dirty="0">
              <a:latin typeface="Oswald"/>
              <a:ea typeface="Oswald"/>
              <a:cs typeface="Oswald"/>
              <a:sym typeface="Oswald"/>
            </a:endParaRPr>
          </a:p>
          <a:p>
            <a:pPr marL="0" lvl="0" indent="0" algn="ctr" rtl="0">
              <a:spcBef>
                <a:spcPts val="0"/>
              </a:spcBef>
              <a:spcAft>
                <a:spcPts val="0"/>
              </a:spcAft>
              <a:buNone/>
            </a:pPr>
            <a:r>
              <a:rPr lang="en" dirty="0">
                <a:latin typeface="Oswald"/>
                <a:ea typeface="Oswald"/>
                <a:cs typeface="Oswald"/>
                <a:sym typeface="Oswald"/>
              </a:rPr>
              <a:t>Statewide Abuse </a:t>
            </a:r>
            <a:endParaRPr dirty="0">
              <a:latin typeface="Oswald"/>
              <a:ea typeface="Oswald"/>
              <a:cs typeface="Oswald"/>
              <a:sym typeface="Oswald"/>
            </a:endParaRPr>
          </a:p>
          <a:p>
            <a:pPr marL="0" lvl="0" indent="0" algn="ctr" rtl="0">
              <a:spcBef>
                <a:spcPts val="0"/>
              </a:spcBef>
              <a:spcAft>
                <a:spcPts val="0"/>
              </a:spcAft>
              <a:buNone/>
            </a:pPr>
            <a:r>
              <a:rPr lang="en" dirty="0">
                <a:latin typeface="Oswald"/>
                <a:ea typeface="Oswald"/>
                <a:cs typeface="Oswald"/>
                <a:sym typeface="Oswald"/>
              </a:rPr>
              <a:t>&amp; </a:t>
            </a:r>
            <a:endParaRPr dirty="0">
              <a:latin typeface="Oswald"/>
              <a:ea typeface="Oswald"/>
              <a:cs typeface="Oswald"/>
              <a:sym typeface="Oswald"/>
            </a:endParaRPr>
          </a:p>
          <a:p>
            <a:pPr marL="0" lvl="0" indent="0" algn="ctr" rtl="0">
              <a:spcBef>
                <a:spcPts val="0"/>
              </a:spcBef>
              <a:spcAft>
                <a:spcPts val="0"/>
              </a:spcAft>
              <a:buNone/>
            </a:pPr>
            <a:r>
              <a:rPr lang="en" dirty="0">
                <a:latin typeface="Oswald"/>
                <a:ea typeface="Oswald"/>
                <a:cs typeface="Oswald"/>
                <a:sym typeface="Oswald"/>
              </a:rPr>
              <a:t>Neglect Hotline:</a:t>
            </a:r>
            <a:endParaRPr dirty="0">
              <a:latin typeface="Oswald"/>
              <a:ea typeface="Oswald"/>
              <a:cs typeface="Oswald"/>
              <a:sym typeface="Oswald"/>
            </a:endParaRPr>
          </a:p>
          <a:p>
            <a:pPr marL="0" lvl="0" indent="0" algn="ctr" rtl="0">
              <a:spcBef>
                <a:spcPts val="0"/>
              </a:spcBef>
              <a:spcAft>
                <a:spcPts val="0"/>
              </a:spcAft>
              <a:buNone/>
            </a:pPr>
            <a:r>
              <a:rPr lang="en" dirty="0">
                <a:latin typeface="Oswald"/>
                <a:ea typeface="Oswald"/>
                <a:cs typeface="Oswald"/>
                <a:sym typeface="Oswald"/>
              </a:rPr>
              <a:t>1-800-522-3511</a:t>
            </a:r>
            <a:endParaRPr dirty="0">
              <a:latin typeface="Oswald"/>
              <a:ea typeface="Oswald"/>
              <a:cs typeface="Oswald"/>
              <a:sym typeface="Oswald"/>
            </a:endParaRPr>
          </a:p>
          <a:p>
            <a:pPr marL="0" lvl="0" indent="0" algn="ctr" rtl="0">
              <a:spcBef>
                <a:spcPts val="0"/>
              </a:spcBef>
              <a:spcAft>
                <a:spcPts val="0"/>
              </a:spcAft>
              <a:buNone/>
            </a:pPr>
            <a:endParaRPr dirty="0">
              <a:latin typeface="Oswald"/>
              <a:ea typeface="Oswald"/>
              <a:cs typeface="Oswald"/>
              <a:sym typeface="Oswald"/>
            </a:endParaRPr>
          </a:p>
          <a:p>
            <a:pPr marL="0" lvl="0" indent="0" algn="ctr" rtl="0">
              <a:spcBef>
                <a:spcPts val="0"/>
              </a:spcBef>
              <a:spcAft>
                <a:spcPts val="0"/>
              </a:spcAft>
              <a:buNone/>
            </a:pPr>
            <a:endParaRPr dirty="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8EB64E8C-5B9F-E942-94C6-78DBA8FFC768}"/>
              </a:ext>
            </a:extLst>
          </p:cNvPr>
          <p:cNvPicPr>
            <a:picLocks noChangeAspect="1"/>
          </p:cNvPicPr>
          <p:nvPr/>
        </p:nvPicPr>
        <p:blipFill>
          <a:blip r:embed="rId6"/>
          <a:stretch>
            <a:fillRect/>
          </a:stretch>
        </p:blipFill>
        <p:spPr>
          <a:xfrm>
            <a:off x="333152" y="156604"/>
            <a:ext cx="886196" cy="8861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90" name="Google Shape;90;p17"/>
          <p:cNvSpPr/>
          <p:nvPr/>
        </p:nvSpPr>
        <p:spPr>
          <a:xfrm>
            <a:off x="447675" y="400050"/>
            <a:ext cx="6591300" cy="894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latin typeface="Oswald"/>
              <a:ea typeface="Oswald"/>
              <a:cs typeface="Oswald"/>
              <a:sym typeface="Oswald"/>
            </a:endParaRPr>
          </a:p>
        </p:txBody>
      </p:sp>
      <p:sp>
        <p:nvSpPr>
          <p:cNvPr id="91" name="Google Shape;91;p17"/>
          <p:cNvSpPr txBox="1"/>
          <p:nvPr/>
        </p:nvSpPr>
        <p:spPr>
          <a:xfrm>
            <a:off x="447675" y="0"/>
            <a:ext cx="6524700" cy="1729500"/>
          </a:xfrm>
          <a:prstGeom prst="rect">
            <a:avLst/>
          </a:prstGeom>
          <a:noFill/>
          <a:ln>
            <a:noFill/>
          </a:ln>
        </p:spPr>
        <p:txBody>
          <a:bodyPr spcFirstLastPara="1" wrap="square" lIns="91425" tIns="91425" rIns="91425" bIns="91425" anchor="t" anchorCtr="0">
            <a:noAutofit/>
          </a:bodyPr>
          <a:lstStyle/>
          <a:p>
            <a:pPr marL="0" marR="484632" lvl="0" indent="0" algn="ctr" rtl="0">
              <a:lnSpc>
                <a:spcPct val="115000"/>
              </a:lnSpc>
              <a:spcBef>
                <a:spcPts val="4464"/>
              </a:spcBef>
              <a:spcAft>
                <a:spcPts val="0"/>
              </a:spcAft>
              <a:buNone/>
            </a:pPr>
            <a:r>
              <a:rPr lang="en" sz="1200" b="1">
                <a:latin typeface="Oswald"/>
                <a:ea typeface="Oswald"/>
                <a:cs typeface="Oswald"/>
                <a:sym typeface="Oswald"/>
              </a:rPr>
              <a:t>     A</a:t>
            </a:r>
            <a:r>
              <a:rPr lang="en" sz="947" b="1">
                <a:latin typeface="Oswald"/>
                <a:ea typeface="Oswald"/>
                <a:cs typeface="Oswald"/>
                <a:sym typeface="Oswald"/>
              </a:rPr>
              <a:t>NDERSON </a:t>
            </a:r>
            <a:r>
              <a:rPr lang="en" sz="1200" b="1">
                <a:latin typeface="Oswald"/>
                <a:ea typeface="Oswald"/>
                <a:cs typeface="Oswald"/>
                <a:sym typeface="Oswald"/>
              </a:rPr>
              <a:t>P</a:t>
            </a:r>
            <a:r>
              <a:rPr lang="en" sz="947" b="1">
                <a:latin typeface="Oswald"/>
                <a:ea typeface="Oswald"/>
                <a:cs typeface="Oswald"/>
                <a:sym typeface="Oswald"/>
              </a:rPr>
              <a:t>UBLIC </a:t>
            </a:r>
            <a:r>
              <a:rPr lang="en" sz="1200" b="1">
                <a:latin typeface="Oswald"/>
                <a:ea typeface="Oswald"/>
                <a:cs typeface="Oswald"/>
                <a:sym typeface="Oswald"/>
              </a:rPr>
              <a:t>S</a:t>
            </a:r>
            <a:r>
              <a:rPr lang="en" sz="947" b="1">
                <a:latin typeface="Oswald"/>
                <a:ea typeface="Oswald"/>
                <a:cs typeface="Oswald"/>
                <a:sym typeface="Oswald"/>
              </a:rPr>
              <a:t>CHOOL </a:t>
            </a:r>
            <a:r>
              <a:rPr lang="en" sz="1200" b="1">
                <a:latin typeface="Oswald"/>
                <a:ea typeface="Oswald"/>
                <a:cs typeface="Oswald"/>
                <a:sym typeface="Oswald"/>
              </a:rPr>
              <a:t>2195 A</a:t>
            </a:r>
            <a:r>
              <a:rPr lang="en" sz="947" b="1">
                <a:latin typeface="Oswald"/>
                <a:ea typeface="Oswald"/>
                <a:cs typeface="Oswald"/>
                <a:sym typeface="Oswald"/>
              </a:rPr>
              <a:t>NDERSON </a:t>
            </a:r>
            <a:r>
              <a:rPr lang="en" sz="1200" b="1">
                <a:latin typeface="Oswald"/>
                <a:ea typeface="Oswald"/>
                <a:cs typeface="Oswald"/>
                <a:sym typeface="Oswald"/>
              </a:rPr>
              <a:t>R</a:t>
            </a:r>
            <a:r>
              <a:rPr lang="en" sz="947" b="1">
                <a:latin typeface="Oswald"/>
                <a:ea typeface="Oswald"/>
                <a:cs typeface="Oswald"/>
                <a:sym typeface="Oswald"/>
              </a:rPr>
              <a:t>D</a:t>
            </a:r>
            <a:r>
              <a:rPr lang="en" sz="1200" b="1">
                <a:latin typeface="Oswald"/>
                <a:ea typeface="Oswald"/>
                <a:cs typeface="Oswald"/>
                <a:sym typeface="Oswald"/>
              </a:rPr>
              <a:t>. S</a:t>
            </a:r>
            <a:r>
              <a:rPr lang="en" sz="947" b="1">
                <a:latin typeface="Oswald"/>
                <a:ea typeface="Oswald"/>
                <a:cs typeface="Oswald"/>
                <a:sym typeface="Oswald"/>
              </a:rPr>
              <a:t>AND </a:t>
            </a:r>
            <a:r>
              <a:rPr lang="en" sz="1200" b="1">
                <a:latin typeface="Oswald"/>
                <a:ea typeface="Oswald"/>
                <a:cs typeface="Oswald"/>
                <a:sym typeface="Oswald"/>
              </a:rPr>
              <a:t>S</a:t>
            </a:r>
            <a:r>
              <a:rPr lang="en" sz="947" b="1">
                <a:latin typeface="Oswald"/>
                <a:ea typeface="Oswald"/>
                <a:cs typeface="Oswald"/>
                <a:sym typeface="Oswald"/>
              </a:rPr>
              <a:t>PRINGS</a:t>
            </a:r>
            <a:r>
              <a:rPr lang="en" sz="1200" b="1">
                <a:latin typeface="Oswald"/>
                <a:ea typeface="Oswald"/>
                <a:cs typeface="Oswald"/>
                <a:sym typeface="Oswald"/>
              </a:rPr>
              <a:t>, O</a:t>
            </a:r>
            <a:r>
              <a:rPr lang="en" sz="947" b="1">
                <a:latin typeface="Oswald"/>
                <a:ea typeface="Oswald"/>
                <a:cs typeface="Oswald"/>
                <a:sym typeface="Oswald"/>
              </a:rPr>
              <a:t>K </a:t>
            </a:r>
            <a:r>
              <a:rPr lang="en" sz="1200" b="1">
                <a:latin typeface="Oswald"/>
                <a:ea typeface="Oswald"/>
                <a:cs typeface="Oswald"/>
                <a:sym typeface="Oswald"/>
              </a:rPr>
              <a:t>74063                               </a:t>
            </a:r>
            <a:r>
              <a:rPr lang="en" sz="1404" u="sng">
                <a:latin typeface="Oswald"/>
                <a:ea typeface="Oswald"/>
                <a:cs typeface="Oswald"/>
                <a:sym typeface="Oswald"/>
              </a:rPr>
              <a:t>Acknowledgement of Review of the Student and Family Handbook</a:t>
            </a:r>
            <a:r>
              <a:rPr lang="en" sz="1404">
                <a:latin typeface="Oswald"/>
                <a:ea typeface="Oswald"/>
                <a:cs typeface="Oswald"/>
                <a:sym typeface="Oswald"/>
              </a:rPr>
              <a:t>                                   </a:t>
            </a:r>
            <a:r>
              <a:rPr lang="en" sz="1200" i="1">
                <a:latin typeface="Oswald"/>
                <a:ea typeface="Oswald"/>
                <a:cs typeface="Oswald"/>
                <a:sym typeface="Oswald"/>
              </a:rPr>
              <a:t>Please return to your child’s teacher. </a:t>
            </a:r>
            <a:endParaRPr sz="1200" i="1">
              <a:latin typeface="Oswald"/>
              <a:ea typeface="Oswald"/>
              <a:cs typeface="Oswald"/>
              <a:sym typeface="Oswald"/>
            </a:endParaRPr>
          </a:p>
          <a:p>
            <a:pPr marL="0" marR="0" lvl="0" indent="0" algn="l" rtl="0">
              <a:lnSpc>
                <a:spcPct val="115000"/>
              </a:lnSpc>
              <a:spcBef>
                <a:spcPts val="4440"/>
              </a:spcBef>
              <a:spcAft>
                <a:spcPts val="0"/>
              </a:spcAft>
              <a:buNone/>
            </a:pPr>
            <a:r>
              <a:rPr lang="en" sz="1104">
                <a:latin typeface="Oswald"/>
                <a:ea typeface="Oswald"/>
                <a:cs typeface="Oswald"/>
                <a:sym typeface="Oswald"/>
              </a:rPr>
              <a:t>    </a:t>
            </a:r>
            <a:endParaRPr>
              <a:latin typeface="Oswald"/>
              <a:ea typeface="Oswald"/>
              <a:cs typeface="Oswald"/>
              <a:sym typeface="Oswald"/>
            </a:endParaRPr>
          </a:p>
        </p:txBody>
      </p:sp>
      <p:sp>
        <p:nvSpPr>
          <p:cNvPr id="92" name="Google Shape;92;p17"/>
          <p:cNvSpPr txBox="1"/>
          <p:nvPr/>
        </p:nvSpPr>
        <p:spPr>
          <a:xfrm>
            <a:off x="647700" y="1805725"/>
            <a:ext cx="6067500" cy="69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Oswald"/>
                <a:ea typeface="Oswald"/>
                <a:cs typeface="Oswald"/>
                <a:sym typeface="Oswald"/>
              </a:rPr>
              <a:t>Please review the Student Handbook with your child. His/her teacher has discussed it in class, especially the Shield of Success and Student Code of Conduct, plus other policies and regulations it references that are an important part of a school career. Supporting a safe and secure learning environment is central to success in school.  There will be periodic reviews of important sections of the handbook during the year, in particular sections related to:</a:t>
            </a:r>
            <a:endParaRPr sz="1200" dirty="0">
              <a:latin typeface="Oswald"/>
              <a:ea typeface="Oswald"/>
              <a:cs typeface="Oswald"/>
              <a:sym typeface="Oswald"/>
            </a:endParaRPr>
          </a:p>
          <a:p>
            <a:pPr marL="0" lvl="0" indent="0" algn="l" rtl="0">
              <a:spcBef>
                <a:spcPts val="0"/>
              </a:spcBef>
              <a:spcAft>
                <a:spcPts val="0"/>
              </a:spcAft>
              <a:buNone/>
            </a:pPr>
            <a:endParaRPr lang="en-US" sz="1200" dirty="0">
              <a:latin typeface="Oswald"/>
              <a:ea typeface="Oswald"/>
              <a:cs typeface="Oswald"/>
              <a:sym typeface="Oswald"/>
            </a:endParaRPr>
          </a:p>
          <a:p>
            <a:pPr marL="457200" lvl="0" indent="-304800" algn="l" rtl="0">
              <a:spcBef>
                <a:spcPts val="0"/>
              </a:spcBef>
              <a:spcAft>
                <a:spcPts val="0"/>
              </a:spcAft>
              <a:buSzPts val="1200"/>
              <a:buFont typeface="Oswald"/>
              <a:buChar char="●"/>
            </a:pPr>
            <a:r>
              <a:rPr lang="en-US" sz="1200" dirty="0">
                <a:latin typeface="Oswald"/>
                <a:ea typeface="Oswald"/>
                <a:cs typeface="Oswald"/>
                <a:sym typeface="Oswald"/>
              </a:rPr>
              <a:t>Student Code of Conduct</a:t>
            </a:r>
          </a:p>
          <a:p>
            <a:pPr marL="457200" lvl="0" indent="-304800" algn="l" rtl="0">
              <a:spcBef>
                <a:spcPts val="0"/>
              </a:spcBef>
              <a:spcAft>
                <a:spcPts val="0"/>
              </a:spcAft>
              <a:buSzPts val="1200"/>
              <a:buFont typeface="Oswald"/>
              <a:buChar char="●"/>
            </a:pPr>
            <a:r>
              <a:rPr lang="en" sz="1200" dirty="0">
                <a:latin typeface="Oswald"/>
                <a:ea typeface="Oswald"/>
                <a:cs typeface="Oswald"/>
                <a:sym typeface="Oswald"/>
              </a:rPr>
              <a:t>Academics</a:t>
            </a:r>
            <a:endParaRPr sz="1200" dirty="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dirty="0">
                <a:latin typeface="Oswald"/>
                <a:ea typeface="Oswald"/>
                <a:cs typeface="Oswald"/>
                <a:sym typeface="Oswald"/>
              </a:rPr>
              <a:t>Attendance</a:t>
            </a:r>
          </a:p>
          <a:p>
            <a:pPr marL="457200" lvl="0" indent="-304800" algn="l" rtl="0">
              <a:spcBef>
                <a:spcPts val="0"/>
              </a:spcBef>
              <a:spcAft>
                <a:spcPts val="0"/>
              </a:spcAft>
              <a:buSzPts val="1200"/>
              <a:buFont typeface="Oswald"/>
              <a:buChar char="●"/>
            </a:pPr>
            <a:r>
              <a:rPr lang="en" sz="1200" dirty="0">
                <a:latin typeface="Oswald"/>
                <a:ea typeface="Oswald"/>
                <a:cs typeface="Oswald"/>
                <a:sym typeface="Oswald"/>
              </a:rPr>
              <a:t>Dress Code</a:t>
            </a:r>
            <a:endParaRPr sz="1200" dirty="0">
              <a:latin typeface="Oswald"/>
              <a:ea typeface="Oswald"/>
              <a:cs typeface="Oswald"/>
              <a:sym typeface="Oswald"/>
            </a:endParaRPr>
          </a:p>
          <a:p>
            <a:pPr marL="457200" lvl="0" indent="-304800" algn="l" rtl="0">
              <a:spcBef>
                <a:spcPts val="0"/>
              </a:spcBef>
              <a:spcAft>
                <a:spcPts val="0"/>
              </a:spcAft>
              <a:buSzPts val="1200"/>
              <a:buFont typeface="Oswald"/>
              <a:buChar char="●"/>
            </a:pPr>
            <a:r>
              <a:rPr lang="en" sz="1200" dirty="0">
                <a:latin typeface="Oswald"/>
                <a:ea typeface="Oswald"/>
                <a:cs typeface="Oswald"/>
                <a:sym typeface="Oswald"/>
              </a:rPr>
              <a:t>Technology Resources</a:t>
            </a: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In order for students to succeed in school and the community, it is essential that school and families work together. Home support is vital in helping Anderson students meet successful behavior expectations outlined in the Shield of Success and Student Code of Conduct. </a:t>
            </a: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As the parent/guardian of ________________________________________, I have read and discussed the Student Handbook. I understand that it and the policies and regulations it references apply to all students, at all times on all Board of Education property, including school buildings and on school grounds, in all school vehicles, and at all school-related or Board-sponsored activities, including but not limited to, school field trips and school sporting events, whether such activities are held on school property or at locations off school property, including private business or commercial establishments. </a:t>
            </a: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After you have reviewed the Student Handbook with your child, please sign and return this form to your student’s teacher.</a:t>
            </a: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0" lvl="0" indent="0" algn="l" rtl="0">
              <a:spcBef>
                <a:spcPts val="0"/>
              </a:spcBef>
              <a:spcAft>
                <a:spcPts val="0"/>
              </a:spcAft>
              <a:buNone/>
            </a:pPr>
            <a:r>
              <a:rPr lang="en" sz="1000" dirty="0">
                <a:latin typeface="Oswald"/>
                <a:ea typeface="Oswald"/>
                <a:cs typeface="Oswald"/>
                <a:sym typeface="Oswald"/>
              </a:rPr>
              <a:t>Parent/Guardian Signature				         Date</a:t>
            </a:r>
            <a:endParaRPr sz="1000" dirty="0">
              <a:latin typeface="Oswald"/>
              <a:ea typeface="Oswald"/>
              <a:cs typeface="Oswald"/>
              <a:sym typeface="Oswald"/>
            </a:endParaRPr>
          </a:p>
          <a:p>
            <a:pPr marL="0" lvl="0" indent="0" algn="l" rtl="0">
              <a:spcBef>
                <a:spcPts val="0"/>
              </a:spcBef>
              <a:spcAft>
                <a:spcPts val="0"/>
              </a:spcAft>
              <a:buNone/>
            </a:pPr>
            <a:endParaRPr sz="1000" dirty="0">
              <a:latin typeface="Oswald"/>
              <a:ea typeface="Oswald"/>
              <a:cs typeface="Oswald"/>
              <a:sym typeface="Oswald"/>
            </a:endParaRPr>
          </a:p>
          <a:p>
            <a:pPr marL="0" lvl="0" indent="0" algn="l" rtl="0">
              <a:spcBef>
                <a:spcPts val="0"/>
              </a:spcBef>
              <a:spcAft>
                <a:spcPts val="0"/>
              </a:spcAft>
              <a:buNone/>
            </a:pPr>
            <a:endParaRPr sz="1000" dirty="0">
              <a:latin typeface="Oswald"/>
              <a:ea typeface="Oswald"/>
              <a:cs typeface="Oswald"/>
              <a:sym typeface="Oswald"/>
            </a:endParaRPr>
          </a:p>
          <a:p>
            <a:pPr marL="0" lvl="0" indent="0" algn="l" rtl="0">
              <a:spcBef>
                <a:spcPts val="0"/>
              </a:spcBef>
              <a:spcAft>
                <a:spcPts val="0"/>
              </a:spcAft>
              <a:buNone/>
            </a:pPr>
            <a:endParaRPr sz="1000" dirty="0">
              <a:latin typeface="Oswald"/>
              <a:ea typeface="Oswald"/>
              <a:cs typeface="Oswald"/>
              <a:sym typeface="Oswald"/>
            </a:endParaRPr>
          </a:p>
          <a:p>
            <a:pPr marL="0" lvl="0" indent="0" algn="l" rtl="0">
              <a:spcBef>
                <a:spcPts val="0"/>
              </a:spcBef>
              <a:spcAft>
                <a:spcPts val="0"/>
              </a:spcAft>
              <a:buNone/>
            </a:pPr>
            <a:r>
              <a:rPr lang="en" sz="1000" dirty="0">
                <a:latin typeface="Oswald"/>
                <a:ea typeface="Oswald"/>
                <a:cs typeface="Oswald"/>
                <a:sym typeface="Oswald"/>
              </a:rPr>
              <a:t>Parent/Guardian Signature                                                            Date</a:t>
            </a:r>
            <a:endParaRPr sz="1000" dirty="0">
              <a:latin typeface="Oswald"/>
              <a:ea typeface="Oswald"/>
              <a:cs typeface="Oswald"/>
              <a:sym typeface="Oswald"/>
            </a:endParaRPr>
          </a:p>
        </p:txBody>
      </p:sp>
      <p:cxnSp>
        <p:nvCxnSpPr>
          <p:cNvPr id="93" name="Google Shape;93;p17"/>
          <p:cNvCxnSpPr/>
          <p:nvPr/>
        </p:nvCxnSpPr>
        <p:spPr>
          <a:xfrm>
            <a:off x="409575" y="6734175"/>
            <a:ext cx="6648600" cy="0"/>
          </a:xfrm>
          <a:prstGeom prst="straightConnector1">
            <a:avLst/>
          </a:prstGeom>
          <a:noFill/>
          <a:ln w="28575" cap="flat" cmpd="sng">
            <a:solidFill>
              <a:schemeClr val="dk2"/>
            </a:solidFill>
            <a:prstDash val="solid"/>
            <a:round/>
            <a:headEnd type="none" w="med" len="med"/>
            <a:tailEnd type="none" w="med" len="med"/>
          </a:ln>
        </p:spPr>
      </p:cxnSp>
      <p:cxnSp>
        <p:nvCxnSpPr>
          <p:cNvPr id="94" name="Google Shape;94;p17"/>
          <p:cNvCxnSpPr/>
          <p:nvPr/>
        </p:nvCxnSpPr>
        <p:spPr>
          <a:xfrm>
            <a:off x="419175" y="7383888"/>
            <a:ext cx="6581700" cy="0"/>
          </a:xfrm>
          <a:prstGeom prst="straightConnector1">
            <a:avLst/>
          </a:prstGeom>
          <a:noFill/>
          <a:ln w="9525" cap="flat" cmpd="sng">
            <a:solidFill>
              <a:schemeClr val="dk2"/>
            </a:solidFill>
            <a:prstDash val="solid"/>
            <a:round/>
            <a:headEnd type="none" w="med" len="med"/>
            <a:tailEnd type="none" w="med" len="med"/>
          </a:ln>
        </p:spPr>
      </p:cxnSp>
      <p:cxnSp>
        <p:nvCxnSpPr>
          <p:cNvPr id="95" name="Google Shape;95;p17"/>
          <p:cNvCxnSpPr/>
          <p:nvPr/>
        </p:nvCxnSpPr>
        <p:spPr>
          <a:xfrm rot="10800000" flipH="1">
            <a:off x="461925" y="7977850"/>
            <a:ext cx="6562800" cy="9600"/>
          </a:xfrm>
          <a:prstGeom prst="straightConnector1">
            <a:avLst/>
          </a:prstGeom>
          <a:noFill/>
          <a:ln w="9525" cap="flat" cmpd="sng">
            <a:solidFill>
              <a:schemeClr val="dk2"/>
            </a:solidFill>
            <a:prstDash val="solid"/>
            <a:round/>
            <a:headEnd type="none" w="med" len="med"/>
            <a:tailEnd type="none" w="med" len="med"/>
          </a:ln>
        </p:spPr>
      </p:cxnSp>
      <p:cxnSp>
        <p:nvCxnSpPr>
          <p:cNvPr id="96" name="Google Shape;96;p17"/>
          <p:cNvCxnSpPr/>
          <p:nvPr/>
        </p:nvCxnSpPr>
        <p:spPr>
          <a:xfrm>
            <a:off x="3686175" y="6749200"/>
            <a:ext cx="19200" cy="12423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03" name="Google Shape;103;p18"/>
          <p:cNvSpPr txBox="1"/>
          <p:nvPr/>
        </p:nvSpPr>
        <p:spPr>
          <a:xfrm>
            <a:off x="1304850" y="22624"/>
            <a:ext cx="54864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Introduction</a:t>
            </a:r>
            <a:endParaRPr sz="1800" b="1" dirty="0">
              <a:latin typeface="Oswald"/>
              <a:ea typeface="Oswald"/>
              <a:cs typeface="Oswald"/>
              <a:sym typeface="Oswald"/>
            </a:endParaRPr>
          </a:p>
          <a:p>
            <a:pPr marL="0" lvl="0" indent="0" algn="l" rtl="0">
              <a:spcBef>
                <a:spcPts val="0"/>
              </a:spcBef>
              <a:spcAft>
                <a:spcPts val="0"/>
              </a:spcAft>
              <a:buNone/>
            </a:pPr>
            <a:endParaRPr dirty="0">
              <a:latin typeface="Source Code Pro"/>
              <a:ea typeface="Source Code Pro"/>
              <a:cs typeface="Source Code Pro"/>
              <a:sym typeface="Source Code Pro"/>
            </a:endParaRPr>
          </a:p>
        </p:txBody>
      </p:sp>
      <p:cxnSp>
        <p:nvCxnSpPr>
          <p:cNvPr id="104" name="Google Shape;104;p18"/>
          <p:cNvCxnSpPr/>
          <p:nvPr/>
        </p:nvCxnSpPr>
        <p:spPr>
          <a:xfrm rot="10800000" flipH="1">
            <a:off x="1161900" y="914500"/>
            <a:ext cx="6477300" cy="5400"/>
          </a:xfrm>
          <a:prstGeom prst="straightConnector1">
            <a:avLst/>
          </a:prstGeom>
          <a:noFill/>
          <a:ln w="9525" cap="flat" cmpd="sng">
            <a:solidFill>
              <a:srgbClr val="FF0000"/>
            </a:solidFill>
            <a:prstDash val="solid"/>
            <a:round/>
            <a:headEnd type="none" w="med" len="med"/>
            <a:tailEnd type="none" w="med" len="med"/>
          </a:ln>
        </p:spPr>
      </p:cxnSp>
      <p:sp>
        <p:nvSpPr>
          <p:cNvPr id="105" name="Google Shape;105;p18"/>
          <p:cNvSpPr txBox="1"/>
          <p:nvPr/>
        </p:nvSpPr>
        <p:spPr>
          <a:xfrm>
            <a:off x="666750" y="1548550"/>
            <a:ext cx="54864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06" name="Google Shape;106;p18"/>
          <p:cNvSpPr txBox="1"/>
          <p:nvPr/>
        </p:nvSpPr>
        <p:spPr>
          <a:xfrm>
            <a:off x="571200" y="1171575"/>
            <a:ext cx="6630000" cy="7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We promote a safe, supportive, and orderly learning environment. We encourage appropriate behaviors by teaching, guiding, directing, and providing opportunities to practice and succeed at making responsible, effective choices that promote academic and social skill sets. </a:t>
            </a:r>
            <a:endParaRPr>
              <a:latin typeface="Oswald"/>
              <a:ea typeface="Oswald"/>
              <a:cs typeface="Oswald"/>
              <a:sym typeface="Oswald"/>
            </a:endParaRPr>
          </a:p>
        </p:txBody>
      </p:sp>
      <p:sp>
        <p:nvSpPr>
          <p:cNvPr id="107" name="Google Shape;107;p18"/>
          <p:cNvSpPr txBox="1"/>
          <p:nvPr/>
        </p:nvSpPr>
        <p:spPr>
          <a:xfrm>
            <a:off x="666750" y="2193050"/>
            <a:ext cx="3381300" cy="69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Oswald"/>
                <a:ea typeface="Oswald"/>
                <a:cs typeface="Oswald"/>
                <a:sym typeface="Oswald"/>
              </a:rPr>
              <a:t>School safety and academic success are created and strengthened when students are effectively and actively engaged in their learning. These outcomes are accelerated when positive relationships exist between students and school staff, and when families, communities, and school staff work collaboratively to support positive student outcomes.</a:t>
            </a:r>
            <a:endParaRPr sz="1100" dirty="0">
              <a:latin typeface="Oswald"/>
              <a:ea typeface="Oswald"/>
              <a:cs typeface="Oswald"/>
              <a:sym typeface="Oswald"/>
            </a:endParaRPr>
          </a:p>
          <a:p>
            <a:pPr marL="0" lvl="0" indent="0" algn="l" rtl="0">
              <a:spcBef>
                <a:spcPts val="0"/>
              </a:spcBef>
              <a:spcAft>
                <a:spcPts val="0"/>
              </a:spcAft>
              <a:buNone/>
            </a:pPr>
            <a:endParaRPr sz="1100" dirty="0">
              <a:latin typeface="Oswald"/>
              <a:ea typeface="Oswald"/>
              <a:cs typeface="Oswald"/>
              <a:sym typeface="Oswald"/>
            </a:endParaRPr>
          </a:p>
          <a:p>
            <a:pPr marL="0" lvl="0" indent="0" algn="l" rtl="0">
              <a:spcBef>
                <a:spcPts val="0"/>
              </a:spcBef>
              <a:spcAft>
                <a:spcPts val="0"/>
              </a:spcAft>
              <a:buNone/>
            </a:pPr>
            <a:r>
              <a:rPr lang="en" sz="1100" dirty="0">
                <a:latin typeface="Oswald"/>
                <a:ea typeface="Oswald"/>
                <a:cs typeface="Oswald"/>
                <a:sym typeface="Oswald"/>
              </a:rPr>
              <a:t>Students have rights and privileges as well as responsibilities. While the school system has an obligation to provide an education for all students, we have set high standards for students to conduct themselves in a way that is respectful and helps to build a climate essential for learning. Students can expect school staff to reinforce positive behaviors.</a:t>
            </a:r>
            <a:endParaRPr sz="1100" dirty="0">
              <a:latin typeface="Oswald"/>
              <a:ea typeface="Oswald"/>
              <a:cs typeface="Oswald"/>
              <a:sym typeface="Oswald"/>
            </a:endParaRPr>
          </a:p>
          <a:p>
            <a:pPr marL="0" lvl="0" indent="0" algn="l" rtl="0">
              <a:spcBef>
                <a:spcPts val="0"/>
              </a:spcBef>
              <a:spcAft>
                <a:spcPts val="0"/>
              </a:spcAft>
              <a:buNone/>
            </a:pPr>
            <a:endParaRPr sz="1100" dirty="0">
              <a:latin typeface="Oswald"/>
              <a:ea typeface="Oswald"/>
              <a:cs typeface="Oswald"/>
              <a:sym typeface="Oswald"/>
            </a:endParaRPr>
          </a:p>
          <a:p>
            <a:pPr marL="0" lvl="0" indent="0" algn="l" rtl="0">
              <a:spcBef>
                <a:spcPts val="0"/>
              </a:spcBef>
              <a:spcAft>
                <a:spcPts val="0"/>
              </a:spcAft>
              <a:buNone/>
            </a:pPr>
            <a:r>
              <a:rPr lang="en" sz="1100" dirty="0">
                <a:latin typeface="Oswald"/>
                <a:ea typeface="Oswald"/>
                <a:cs typeface="Oswald"/>
                <a:sym typeface="Oswald"/>
              </a:rPr>
              <a:t>This handbook outlines policies and procedures that promote a school atmosphere of excellence in teaching and learning. </a:t>
            </a:r>
            <a:endParaRPr sz="1100" dirty="0">
              <a:latin typeface="Oswald"/>
              <a:ea typeface="Oswald"/>
              <a:cs typeface="Oswald"/>
              <a:sym typeface="Oswald"/>
            </a:endParaRPr>
          </a:p>
          <a:p>
            <a:pPr marL="0" lvl="0" indent="0" algn="l" rtl="0">
              <a:spcBef>
                <a:spcPts val="0"/>
              </a:spcBef>
              <a:spcAft>
                <a:spcPts val="0"/>
              </a:spcAft>
              <a:buNone/>
            </a:pPr>
            <a:endParaRPr sz="1100" dirty="0">
              <a:latin typeface="Oswald"/>
              <a:ea typeface="Oswald"/>
              <a:cs typeface="Oswald"/>
              <a:sym typeface="Oswald"/>
            </a:endParaRPr>
          </a:p>
          <a:p>
            <a:pPr marL="0" lvl="0" indent="0" algn="l" rtl="0">
              <a:spcBef>
                <a:spcPts val="0"/>
              </a:spcBef>
              <a:spcAft>
                <a:spcPts val="0"/>
              </a:spcAft>
              <a:buNone/>
            </a:pPr>
            <a:r>
              <a:rPr lang="en" sz="1100" dirty="0">
                <a:latin typeface="Oswald"/>
                <a:ea typeface="Oswald"/>
                <a:cs typeface="Oswald"/>
                <a:sym typeface="Oswald"/>
              </a:rPr>
              <a:t>The purpose of the handbook is:</a:t>
            </a:r>
            <a:endParaRPr sz="1100" dirty="0">
              <a:latin typeface="Oswald"/>
              <a:ea typeface="Oswald"/>
              <a:cs typeface="Oswald"/>
              <a:sym typeface="Oswald"/>
            </a:endParaRPr>
          </a:p>
          <a:p>
            <a:pPr marL="457200" lvl="0" indent="-298450" algn="l" rtl="0">
              <a:spcBef>
                <a:spcPts val="0"/>
              </a:spcBef>
              <a:spcAft>
                <a:spcPts val="0"/>
              </a:spcAft>
              <a:buSzPts val="1100"/>
              <a:buFont typeface="Oswald"/>
              <a:buAutoNum type="arabicPeriod"/>
            </a:pPr>
            <a:r>
              <a:rPr lang="en" sz="1100" dirty="0">
                <a:latin typeface="Oswald"/>
                <a:ea typeface="Oswald"/>
                <a:cs typeface="Oswald"/>
                <a:sym typeface="Oswald"/>
              </a:rPr>
              <a:t>Outline district policies and procedures and provide a resource guide for students and families regarding school practices.</a:t>
            </a:r>
            <a:endParaRPr sz="1100" dirty="0">
              <a:latin typeface="Oswald"/>
              <a:ea typeface="Oswald"/>
              <a:cs typeface="Oswald"/>
              <a:sym typeface="Oswald"/>
            </a:endParaRPr>
          </a:p>
          <a:p>
            <a:pPr marL="457200" lvl="0" indent="-298450" algn="l" rtl="0">
              <a:spcBef>
                <a:spcPts val="0"/>
              </a:spcBef>
              <a:spcAft>
                <a:spcPts val="0"/>
              </a:spcAft>
              <a:buSzPts val="1100"/>
              <a:buFont typeface="Oswald"/>
              <a:buAutoNum type="arabicPeriod"/>
            </a:pPr>
            <a:r>
              <a:rPr lang="en" sz="1100" dirty="0">
                <a:latin typeface="Oswald"/>
                <a:ea typeface="Oswald"/>
                <a:cs typeface="Oswald"/>
                <a:sym typeface="Oswald"/>
              </a:rPr>
              <a:t>To describe the Academic Process, Student Code of Conduct, and consequences that may be enforced upon violation of policies.</a:t>
            </a:r>
            <a:endParaRPr sz="1100" dirty="0">
              <a:latin typeface="Oswald"/>
              <a:ea typeface="Oswald"/>
              <a:cs typeface="Oswald"/>
              <a:sym typeface="Oswald"/>
            </a:endParaRPr>
          </a:p>
          <a:p>
            <a:pPr marL="457200" lvl="0" indent="-298450" algn="l" rtl="0">
              <a:spcBef>
                <a:spcPts val="0"/>
              </a:spcBef>
              <a:spcAft>
                <a:spcPts val="0"/>
              </a:spcAft>
              <a:buSzPts val="1100"/>
              <a:buFont typeface="Oswald"/>
              <a:buAutoNum type="arabicPeriod"/>
            </a:pPr>
            <a:r>
              <a:rPr lang="en" sz="1100" dirty="0">
                <a:latin typeface="Oswald"/>
                <a:ea typeface="Oswald"/>
                <a:cs typeface="Oswald"/>
                <a:sym typeface="Oswald"/>
              </a:rPr>
              <a:t>To illustrate expected student behaviors.</a:t>
            </a:r>
            <a:endParaRPr sz="1100" dirty="0">
              <a:latin typeface="Oswald"/>
              <a:ea typeface="Oswald"/>
              <a:cs typeface="Oswald"/>
              <a:sym typeface="Oswald"/>
            </a:endParaRPr>
          </a:p>
          <a:p>
            <a:pPr marL="0" lvl="0" indent="0" algn="l" rtl="0">
              <a:spcBef>
                <a:spcPts val="0"/>
              </a:spcBef>
              <a:spcAft>
                <a:spcPts val="0"/>
              </a:spcAft>
              <a:buNone/>
            </a:pPr>
            <a:br>
              <a:rPr lang="en" sz="1100" dirty="0">
                <a:latin typeface="Oswald"/>
                <a:ea typeface="Oswald"/>
                <a:cs typeface="Oswald"/>
                <a:sym typeface="Oswald"/>
              </a:rPr>
            </a:br>
            <a:r>
              <a:rPr lang="en" sz="1100" dirty="0">
                <a:latin typeface="Oswald"/>
                <a:ea typeface="Oswald"/>
                <a:cs typeface="Oswald"/>
                <a:sym typeface="Oswald"/>
              </a:rPr>
              <a:t>Anderson School district policies and practices promote </a:t>
            </a:r>
            <a:r>
              <a:rPr lang="en" sz="1100" b="1" dirty="0">
                <a:latin typeface="Oswald"/>
                <a:ea typeface="Oswald"/>
                <a:cs typeface="Oswald"/>
                <a:sym typeface="Oswald"/>
              </a:rPr>
              <a:t>respect</a:t>
            </a:r>
            <a:r>
              <a:rPr lang="en" sz="1100" dirty="0">
                <a:latin typeface="Oswald"/>
                <a:ea typeface="Oswald"/>
                <a:cs typeface="Oswald"/>
                <a:sym typeface="Oswald"/>
              </a:rPr>
              <a:t> through positive behavior choices, character development, and development of self-control. </a:t>
            </a:r>
            <a:endParaRPr sz="1100" dirty="0">
              <a:latin typeface="Oswald"/>
              <a:ea typeface="Oswald"/>
              <a:cs typeface="Oswald"/>
              <a:sym typeface="Oswald"/>
            </a:endParaRPr>
          </a:p>
          <a:p>
            <a:pPr marL="0" lvl="0" indent="0" algn="l" rtl="0">
              <a:spcBef>
                <a:spcPts val="0"/>
              </a:spcBef>
              <a:spcAft>
                <a:spcPts val="0"/>
              </a:spcAft>
              <a:buNone/>
            </a:pPr>
            <a:r>
              <a:rPr lang="en" sz="1100" b="1" dirty="0">
                <a:latin typeface="Oswald"/>
                <a:ea typeface="Oswald"/>
                <a:cs typeface="Oswald"/>
                <a:sym typeface="Oswald"/>
              </a:rPr>
              <a:t>Developing positive and effective student behaviors requires collaborative efforts from school, home, and community organizations and agencies. </a:t>
            </a:r>
            <a:endParaRPr sz="1100" b="1" dirty="0">
              <a:latin typeface="Oswald"/>
              <a:ea typeface="Oswald"/>
              <a:cs typeface="Oswald"/>
              <a:sym typeface="Oswald"/>
            </a:endParaRPr>
          </a:p>
          <a:p>
            <a:pPr marL="0" lvl="0" indent="0" algn="l" rtl="0">
              <a:spcBef>
                <a:spcPts val="0"/>
              </a:spcBef>
              <a:spcAft>
                <a:spcPts val="0"/>
              </a:spcAft>
              <a:buNone/>
            </a:pPr>
            <a:endParaRPr sz="1100" b="1" dirty="0">
              <a:latin typeface="Oswald"/>
              <a:ea typeface="Oswald"/>
              <a:cs typeface="Oswald"/>
              <a:sym typeface="Oswald"/>
            </a:endParaRPr>
          </a:p>
        </p:txBody>
      </p:sp>
      <p:sp>
        <p:nvSpPr>
          <p:cNvPr id="108" name="Google Shape;108;p18"/>
          <p:cNvSpPr txBox="1"/>
          <p:nvPr/>
        </p:nvSpPr>
        <p:spPr>
          <a:xfrm>
            <a:off x="4210050" y="2046375"/>
            <a:ext cx="3067200" cy="68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latin typeface="Oswald"/>
              <a:ea typeface="Oswald"/>
              <a:cs typeface="Oswald"/>
              <a:sym typeface="Oswald"/>
            </a:endParaRPr>
          </a:p>
          <a:p>
            <a:pPr marL="0" lvl="0" indent="0" algn="l" rtl="0">
              <a:spcBef>
                <a:spcPts val="0"/>
              </a:spcBef>
              <a:spcAft>
                <a:spcPts val="0"/>
              </a:spcAft>
              <a:buNone/>
            </a:pPr>
            <a:r>
              <a:rPr lang="en" sz="1100" dirty="0">
                <a:latin typeface="Oswald"/>
                <a:ea typeface="Oswald"/>
                <a:cs typeface="Oswald"/>
                <a:sym typeface="Oswald"/>
              </a:rPr>
              <a:t>Anderson School cultivates a learning climate focused on sustaining strategies proposed for achieving maximum academic success and positive social-emotional learning outcomes. This is achieved through diverse practices, with emphasis on Positive Behavioral Intervention &amp; Supports (PBIS) and Response to Interventions (</a:t>
            </a:r>
            <a:r>
              <a:rPr lang="en" sz="1100" dirty="0" err="1">
                <a:latin typeface="Oswald"/>
                <a:ea typeface="Oswald"/>
                <a:cs typeface="Oswald"/>
                <a:sym typeface="Oswald"/>
              </a:rPr>
              <a:t>RtI</a:t>
            </a:r>
            <a:r>
              <a:rPr lang="en" sz="1100" dirty="0">
                <a:latin typeface="Oswald"/>
                <a:ea typeface="Oswald"/>
                <a:cs typeface="Oswald"/>
                <a:sym typeface="Oswald"/>
              </a:rPr>
              <a:t>). PBIS is a proactive approach to school-wide discipline that focuses on creating a positive environment through the practice of expected behaviors in the school community. PBIS uses a collaborative team approach to analyze data and respond to discipline-related behavioral patterns. </a:t>
            </a:r>
            <a:r>
              <a:rPr lang="en" sz="1100" dirty="0" err="1">
                <a:latin typeface="Oswald"/>
                <a:ea typeface="Oswald"/>
                <a:cs typeface="Oswald"/>
                <a:sym typeface="Oswald"/>
              </a:rPr>
              <a:t>RtI</a:t>
            </a:r>
            <a:r>
              <a:rPr lang="en" sz="1100" dirty="0">
                <a:latin typeface="Oswald"/>
                <a:ea typeface="Oswald"/>
                <a:cs typeface="Oswald"/>
                <a:sym typeface="Oswald"/>
              </a:rPr>
              <a:t> is a collaborative team approach that utilizes academic data to support and develop interventions relevant to student success. </a:t>
            </a:r>
            <a:endParaRPr sz="1100" dirty="0">
              <a:latin typeface="Oswald"/>
              <a:ea typeface="Oswald"/>
              <a:cs typeface="Oswald"/>
              <a:sym typeface="Oswald"/>
            </a:endParaRPr>
          </a:p>
          <a:p>
            <a:pPr marL="0" lvl="0" indent="0" algn="l" rtl="0">
              <a:spcBef>
                <a:spcPts val="0"/>
              </a:spcBef>
              <a:spcAft>
                <a:spcPts val="0"/>
              </a:spcAft>
              <a:buNone/>
            </a:pPr>
            <a:br>
              <a:rPr lang="en" sz="1100" dirty="0">
                <a:latin typeface="Oswald"/>
                <a:ea typeface="Oswald"/>
                <a:cs typeface="Oswald"/>
                <a:sym typeface="Oswald"/>
              </a:rPr>
            </a:br>
            <a:r>
              <a:rPr lang="en" sz="1100" dirty="0">
                <a:latin typeface="Oswald"/>
                <a:ea typeface="Oswald"/>
                <a:cs typeface="Oswald"/>
                <a:sym typeface="Oswald"/>
              </a:rPr>
              <a:t>The focus of this handbook is to guide students and families towards school climate success. The rules and expectations outlined have been developed so a combination of consistent and fair strategies will be implemented within the school community.</a:t>
            </a:r>
            <a:endParaRPr sz="1100" dirty="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C011C8A6-A336-C826-5BFF-8755DA367F58}"/>
              </a:ext>
            </a:extLst>
          </p:cNvPr>
          <p:cNvPicPr>
            <a:picLocks noChangeAspect="1"/>
          </p:cNvPicPr>
          <p:nvPr/>
        </p:nvPicPr>
        <p:blipFill>
          <a:blip r:embed="rId3"/>
          <a:stretch>
            <a:fillRect/>
          </a:stretch>
        </p:blipFill>
        <p:spPr>
          <a:xfrm>
            <a:off x="371700" y="198881"/>
            <a:ext cx="968394" cy="9683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cxnSp>
        <p:nvCxnSpPr>
          <p:cNvPr id="115" name="Google Shape;115;p19"/>
          <p:cNvCxnSpPr/>
          <p:nvPr/>
        </p:nvCxnSpPr>
        <p:spPr>
          <a:xfrm>
            <a:off x="1162050" y="942975"/>
            <a:ext cx="6248400" cy="9600"/>
          </a:xfrm>
          <a:prstGeom prst="straightConnector1">
            <a:avLst/>
          </a:prstGeom>
          <a:noFill/>
          <a:ln w="9525" cap="flat" cmpd="sng">
            <a:solidFill>
              <a:srgbClr val="FF0000"/>
            </a:solidFill>
            <a:prstDash val="solid"/>
            <a:round/>
            <a:headEnd type="none" w="med" len="med"/>
            <a:tailEnd type="none" w="med" len="med"/>
          </a:ln>
        </p:spPr>
      </p:cxnSp>
      <p:sp>
        <p:nvSpPr>
          <p:cNvPr id="116" name="Google Shape;116;p19"/>
          <p:cNvSpPr txBox="1"/>
          <p:nvPr/>
        </p:nvSpPr>
        <p:spPr>
          <a:xfrm>
            <a:off x="1314450" y="142875"/>
            <a:ext cx="4781400" cy="8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Oswald"/>
                <a:ea typeface="Oswald"/>
                <a:cs typeface="Oswald"/>
                <a:sym typeface="Oswald"/>
              </a:rPr>
              <a:t>Student Enrollment</a:t>
            </a:r>
            <a:endParaRPr sz="1600">
              <a:latin typeface="Oswald"/>
              <a:ea typeface="Oswald"/>
              <a:cs typeface="Oswald"/>
              <a:sym typeface="Oswald"/>
            </a:endParaRPr>
          </a:p>
          <a:p>
            <a:pPr marL="0" lvl="0" indent="0" algn="l" rtl="0">
              <a:spcBef>
                <a:spcPts val="0"/>
              </a:spcBef>
              <a:spcAft>
                <a:spcPts val="0"/>
              </a:spcAft>
              <a:buNone/>
            </a:pPr>
            <a:r>
              <a:rPr lang="en" sz="1800" b="1">
                <a:latin typeface="Oswald"/>
                <a:ea typeface="Oswald"/>
                <a:cs typeface="Oswald"/>
                <a:sym typeface="Oswald"/>
              </a:rPr>
              <a:t>Enrollment and Transfer Process</a:t>
            </a:r>
            <a:endParaRPr sz="1800" b="1">
              <a:latin typeface="Oswald"/>
              <a:ea typeface="Oswald"/>
              <a:cs typeface="Oswald"/>
              <a:sym typeface="Oswald"/>
            </a:endParaRPr>
          </a:p>
        </p:txBody>
      </p:sp>
      <p:sp>
        <p:nvSpPr>
          <p:cNvPr id="117" name="Google Shape;117;p19"/>
          <p:cNvSpPr txBox="1"/>
          <p:nvPr/>
        </p:nvSpPr>
        <p:spPr>
          <a:xfrm>
            <a:off x="152550" y="646800"/>
            <a:ext cx="7257900" cy="8807400"/>
          </a:xfrm>
          <a:prstGeom prst="rect">
            <a:avLst/>
          </a:prstGeom>
          <a:noFill/>
          <a:ln>
            <a:noFill/>
          </a:ln>
        </p:spPr>
        <p:txBody>
          <a:bodyPr spcFirstLastPara="1" wrap="square" lIns="91440" tIns="91440" rIns="91440" bIns="91440" anchor="t" anchorCtr="0">
            <a:noAutofit/>
          </a:bodyPr>
          <a:lstStyle/>
          <a:p>
            <a:pPr marL="274320" marR="60960" lvl="0" indent="0" algn="l" rtl="0">
              <a:lnSpc>
                <a:spcPct val="115000"/>
              </a:lnSpc>
              <a:spcBef>
                <a:spcPts val="2352"/>
              </a:spcBef>
              <a:spcAft>
                <a:spcPts val="0"/>
              </a:spcAft>
              <a:buNone/>
            </a:pPr>
            <a:endParaRPr lang="en" sz="1800" u="sng" dirty="0">
              <a:latin typeface="Oswald"/>
              <a:ea typeface="Oswald"/>
              <a:cs typeface="Oswald"/>
              <a:sym typeface="Oswald"/>
            </a:endParaRPr>
          </a:p>
          <a:p>
            <a:pPr marL="274320" marR="60960" lvl="0" indent="0" algn="l" rtl="0">
              <a:lnSpc>
                <a:spcPct val="115000"/>
              </a:lnSpc>
              <a:spcBef>
                <a:spcPts val="2352"/>
              </a:spcBef>
              <a:spcAft>
                <a:spcPts val="0"/>
              </a:spcAft>
              <a:buNone/>
            </a:pPr>
            <a:r>
              <a:rPr lang="en" sz="1800" u="sng" dirty="0">
                <a:latin typeface="Oswald"/>
                <a:ea typeface="Oswald"/>
                <a:cs typeface="Oswald"/>
                <a:sym typeface="Oswald"/>
              </a:rPr>
              <a:t>Enrollment</a:t>
            </a:r>
            <a:endParaRPr sz="1800" u="sng" dirty="0">
              <a:latin typeface="Oswald"/>
              <a:ea typeface="Oswald"/>
              <a:cs typeface="Oswald"/>
              <a:sym typeface="Oswald"/>
            </a:endParaRPr>
          </a:p>
          <a:p>
            <a:pPr marL="274320" marR="60960" lvl="0" indent="0" algn="l" rtl="0">
              <a:lnSpc>
                <a:spcPct val="115000"/>
              </a:lnSpc>
              <a:spcBef>
                <a:spcPts val="2352"/>
              </a:spcBef>
              <a:spcAft>
                <a:spcPts val="0"/>
              </a:spcAft>
              <a:buNone/>
            </a:pPr>
            <a:r>
              <a:rPr lang="en" sz="1200" dirty="0">
                <a:latin typeface="Oswald"/>
                <a:ea typeface="Oswald"/>
                <a:cs typeface="Oswald"/>
                <a:sym typeface="Oswald"/>
              </a:rPr>
              <a:t>Please bring all listed items and any necessary legal documentation for your student during the time of enrollment. If you are unsure or missing information,  contact the Student Information Secretary for assistance in the enrollment process. </a:t>
            </a:r>
            <a:endParaRPr sz="1200" dirty="0">
              <a:latin typeface="Oswald"/>
              <a:ea typeface="Oswald"/>
              <a:cs typeface="Oswald"/>
              <a:sym typeface="Oswald"/>
            </a:endParaRPr>
          </a:p>
          <a:p>
            <a:pPr marL="274320" marR="0" lvl="0" indent="0" algn="l" rtl="0">
              <a:lnSpc>
                <a:spcPct val="115000"/>
              </a:lnSpc>
              <a:spcBef>
                <a:spcPts val="1560"/>
              </a:spcBef>
              <a:spcAft>
                <a:spcPts val="0"/>
              </a:spcAft>
              <a:buNone/>
            </a:pPr>
            <a:r>
              <a:rPr lang="en" sz="1200" u="sng" dirty="0">
                <a:latin typeface="Oswald"/>
                <a:ea typeface="Oswald"/>
                <a:cs typeface="Oswald"/>
                <a:sym typeface="Oswald"/>
              </a:rPr>
              <a:t>Enrollment need items:</a:t>
            </a:r>
            <a:r>
              <a:rPr lang="en" sz="1200" dirty="0">
                <a:latin typeface="Oswald"/>
                <a:ea typeface="Oswald"/>
                <a:cs typeface="Oswald"/>
                <a:sym typeface="Oswald"/>
              </a:rPr>
              <a:t> </a:t>
            </a:r>
            <a:endParaRPr sz="1200" dirty="0">
              <a:latin typeface="Oswald"/>
              <a:ea typeface="Oswald"/>
              <a:cs typeface="Oswald"/>
              <a:sym typeface="Oswald"/>
            </a:endParaRPr>
          </a:p>
          <a:p>
            <a:pPr marL="457200" marR="0" lvl="0" indent="-304800" algn="l" rtl="0">
              <a:lnSpc>
                <a:spcPct val="115000"/>
              </a:lnSpc>
              <a:spcBef>
                <a:spcPts val="1560"/>
              </a:spcBef>
              <a:spcAft>
                <a:spcPts val="0"/>
              </a:spcAft>
              <a:buSzPts val="1200"/>
              <a:buFont typeface="Oswald"/>
              <a:buChar char="●"/>
            </a:pPr>
            <a:r>
              <a:rPr lang="en" sz="1200" dirty="0">
                <a:latin typeface="Oswald"/>
                <a:ea typeface="Oswald"/>
                <a:cs typeface="Oswald"/>
                <a:sym typeface="Oswald"/>
              </a:rPr>
              <a:t>Birth certificate</a:t>
            </a:r>
            <a:endParaRPr sz="1200" dirty="0">
              <a:latin typeface="Oswald"/>
              <a:ea typeface="Oswald"/>
              <a:cs typeface="Oswald"/>
              <a:sym typeface="Oswald"/>
            </a:endParaRPr>
          </a:p>
          <a:p>
            <a:pPr marL="457200" marR="0" lvl="0"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Photo ID of custodial parent</a:t>
            </a:r>
            <a:endParaRPr sz="1200" dirty="0">
              <a:latin typeface="Oswald"/>
              <a:ea typeface="Oswald"/>
              <a:cs typeface="Oswald"/>
              <a:sym typeface="Oswald"/>
            </a:endParaRPr>
          </a:p>
          <a:p>
            <a:pPr marL="457200" marR="0" lvl="0"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Immunization records: must have the necessary immunizations, as required by Oklahoma Law</a:t>
            </a:r>
            <a:endParaRPr sz="1200" dirty="0">
              <a:latin typeface="Oswald"/>
              <a:ea typeface="Oswald"/>
              <a:cs typeface="Oswald"/>
              <a:sym typeface="Oswald"/>
            </a:endParaRPr>
          </a:p>
          <a:p>
            <a:pPr marL="457200" marR="0" lvl="0"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Evidence of residence in the district: recent utility bill, receipt of paid county property tax (must be in parent/guardian’s name)</a:t>
            </a:r>
            <a:endParaRPr sz="1200" dirty="0">
              <a:latin typeface="Oswald"/>
              <a:ea typeface="Oswald"/>
              <a:cs typeface="Oswald"/>
              <a:sym typeface="Oswald"/>
            </a:endParaRPr>
          </a:p>
          <a:p>
            <a:pPr marL="457200" marR="0" lvl="0"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The following contact information: </a:t>
            </a:r>
            <a:endParaRPr sz="1200" dirty="0">
              <a:latin typeface="Oswald"/>
              <a:ea typeface="Oswald"/>
              <a:cs typeface="Oswald"/>
              <a:sym typeface="Oswald"/>
            </a:endParaRPr>
          </a:p>
          <a:p>
            <a:pPr marL="914400" marR="0" lvl="1"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Parent’s home, work, and cell phone numbers</a:t>
            </a:r>
            <a:endParaRPr sz="1200" dirty="0">
              <a:latin typeface="Oswald"/>
              <a:ea typeface="Oswald"/>
              <a:cs typeface="Oswald"/>
              <a:sym typeface="Oswald"/>
            </a:endParaRPr>
          </a:p>
          <a:p>
            <a:pPr marL="914400" marR="0" lvl="1"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Friends’/relatives’ phone number (emergencies)</a:t>
            </a:r>
            <a:endParaRPr sz="1200" dirty="0">
              <a:latin typeface="Oswald"/>
              <a:ea typeface="Oswald"/>
              <a:cs typeface="Oswald"/>
              <a:sym typeface="Oswald"/>
            </a:endParaRPr>
          </a:p>
          <a:p>
            <a:pPr marL="914400" marR="0" lvl="1"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Parent email address</a:t>
            </a:r>
            <a:endParaRPr sz="1200" dirty="0">
              <a:latin typeface="Oswald"/>
              <a:ea typeface="Oswald"/>
              <a:cs typeface="Oswald"/>
              <a:sym typeface="Oswald"/>
            </a:endParaRPr>
          </a:p>
          <a:p>
            <a:pPr marL="457200" marR="0" lvl="0"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Name and address of the last school attended</a:t>
            </a:r>
            <a:endParaRPr sz="1200" dirty="0">
              <a:latin typeface="Oswald"/>
              <a:ea typeface="Oswald"/>
              <a:cs typeface="Oswald"/>
              <a:sym typeface="Oswald"/>
            </a:endParaRPr>
          </a:p>
          <a:p>
            <a:pPr marL="457200" marR="0" lvl="0"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Certificate of Indian Blood (CDIB) card, if available and enrolling as Native American</a:t>
            </a:r>
          </a:p>
          <a:p>
            <a:pPr marL="457200" marR="0" lvl="0" indent="-304800" algn="l" rtl="0">
              <a:lnSpc>
                <a:spcPct val="115000"/>
              </a:lnSpc>
              <a:spcBef>
                <a:spcPts val="0"/>
              </a:spcBef>
              <a:spcAft>
                <a:spcPts val="0"/>
              </a:spcAft>
              <a:buSzPts val="1200"/>
              <a:buFont typeface="Oswald"/>
              <a:buChar char="●"/>
            </a:pPr>
            <a:endParaRPr lang="en" sz="1200" dirty="0">
              <a:latin typeface="Oswald"/>
              <a:ea typeface="Oswald"/>
              <a:cs typeface="Oswald"/>
              <a:sym typeface="Oswald"/>
            </a:endParaRPr>
          </a:p>
          <a:p>
            <a:pPr marL="152400" marR="0" lvl="0" algn="l" rtl="0">
              <a:lnSpc>
                <a:spcPct val="115000"/>
              </a:lnSpc>
              <a:spcBef>
                <a:spcPts val="0"/>
              </a:spcBef>
              <a:spcAft>
                <a:spcPts val="0"/>
              </a:spcAft>
              <a:buSzPts val="1200"/>
            </a:pPr>
            <a:r>
              <a:rPr lang="en" sz="1800" u="sng" dirty="0">
                <a:latin typeface="Oswald"/>
                <a:ea typeface="Oswald"/>
                <a:cs typeface="Oswald"/>
                <a:sym typeface="Oswald"/>
              </a:rPr>
              <a:t>District Transfers</a:t>
            </a:r>
          </a:p>
          <a:p>
            <a:pPr marL="152400" marR="0" lvl="0" algn="l" rtl="0">
              <a:lnSpc>
                <a:spcPct val="115000"/>
              </a:lnSpc>
              <a:spcBef>
                <a:spcPts val="0"/>
              </a:spcBef>
              <a:spcAft>
                <a:spcPts val="0"/>
              </a:spcAft>
              <a:buSzPts val="1200"/>
            </a:pPr>
            <a:endParaRPr lang="en" sz="1800" u="sng" dirty="0">
              <a:latin typeface="Oswald"/>
              <a:ea typeface="Oswald"/>
              <a:cs typeface="Oswald"/>
              <a:sym typeface="Oswald"/>
            </a:endParaRPr>
          </a:p>
          <a:p>
            <a:pPr marL="152400">
              <a:lnSpc>
                <a:spcPct val="115000"/>
              </a:lnSpc>
              <a:buSzPts val="1200"/>
            </a:pPr>
            <a:r>
              <a:rPr lang="en" sz="1200" dirty="0">
                <a:latin typeface="Oswald"/>
                <a:ea typeface="Oswald"/>
                <a:cs typeface="Oswald"/>
                <a:sym typeface="Oswald"/>
              </a:rPr>
              <a:t>If you reside outside of the </a:t>
            </a:r>
            <a:r>
              <a:rPr lang="en-US" sz="1200" dirty="0">
                <a:solidFill>
                  <a:srgbClr val="222222"/>
                </a:solidFill>
                <a:latin typeface="Oswald"/>
                <a:ea typeface="Oswald"/>
                <a:cs typeface="Oswald"/>
                <a:sym typeface="Oswald"/>
              </a:rPr>
              <a:t>Anderson School district you must complete a Student Transfer Application Form forms are       located on our website </a:t>
            </a:r>
            <a:r>
              <a:rPr lang="en-US" sz="1200" u="sng" dirty="0">
                <a:solidFill>
                  <a:schemeClr val="hlink"/>
                </a:solidFill>
                <a:latin typeface="Oswald"/>
                <a:ea typeface="Oswald"/>
                <a:cs typeface="Oswald"/>
                <a:sym typeface="Oswald"/>
                <a:hlinkClick r:id="rId3"/>
              </a:rPr>
              <a:t>https://www.andersontrojans.org/page/transfer-forms</a:t>
            </a:r>
            <a:r>
              <a:rPr lang="en-US" sz="1200" dirty="0">
                <a:solidFill>
                  <a:srgbClr val="222222"/>
                </a:solidFill>
                <a:latin typeface="Oswald"/>
                <a:ea typeface="Oswald"/>
                <a:cs typeface="Oswald"/>
                <a:sym typeface="Oswald"/>
              </a:rPr>
              <a:t> . </a:t>
            </a:r>
            <a:r>
              <a:rPr lang="en-US" sz="1200" dirty="0">
                <a:latin typeface="Oswald"/>
                <a:ea typeface="Oswald"/>
                <a:cs typeface="Oswald"/>
                <a:sym typeface="Oswald"/>
              </a:rPr>
              <a:t>As a reminder, all forms must be completed in full in order to be considered for transfer.</a:t>
            </a:r>
            <a:r>
              <a:rPr lang="en-US" sz="1200" dirty="0">
                <a:solidFill>
                  <a:srgbClr val="222222"/>
                </a:solidFill>
                <a:latin typeface="Oswald"/>
                <a:ea typeface="Oswald"/>
                <a:cs typeface="Oswald"/>
                <a:sym typeface="Oswald"/>
              </a:rPr>
              <a:t>  Transfer students will have to wait for approval based on our in-district student enrollments.   If your student is a transfer into Anderson, you will go ahead and complete the online enrollment process during the dates listed above as well as the Student Transfer Application form.</a:t>
            </a:r>
          </a:p>
          <a:p>
            <a:pPr marL="152400">
              <a:lnSpc>
                <a:spcPct val="115000"/>
              </a:lnSpc>
              <a:buSzPts val="1200"/>
            </a:pPr>
            <a:endParaRPr lang="en-US" sz="1200" dirty="0">
              <a:solidFill>
                <a:srgbClr val="222222"/>
              </a:solidFill>
              <a:latin typeface="Oswald"/>
              <a:ea typeface="Oswald"/>
              <a:cs typeface="Oswald"/>
              <a:sym typeface="Oswald"/>
            </a:endParaRPr>
          </a:p>
          <a:p>
            <a:pPr marL="152400">
              <a:lnSpc>
                <a:spcPct val="115000"/>
              </a:lnSpc>
              <a:buSzPts val="1200"/>
            </a:pPr>
            <a:r>
              <a:rPr lang="en-US" sz="1200" dirty="0">
                <a:solidFill>
                  <a:srgbClr val="222222"/>
                </a:solidFill>
                <a:latin typeface="Oswald"/>
                <a:ea typeface="Oswald"/>
                <a:cs typeface="Oswald"/>
                <a:sym typeface="Oswald"/>
              </a:rPr>
              <a:t>For more information see policy FD, FD-R, FD-P, FE and FEH upon request.</a:t>
            </a:r>
          </a:p>
          <a:p>
            <a:pPr marL="152400">
              <a:lnSpc>
                <a:spcPct val="115000"/>
              </a:lnSpc>
              <a:buSzPts val="1200"/>
            </a:pPr>
            <a:endParaRPr lang="en-US" sz="1200" dirty="0">
              <a:solidFill>
                <a:srgbClr val="222222"/>
              </a:solidFill>
              <a:latin typeface="Oswald"/>
              <a:ea typeface="Oswald"/>
              <a:cs typeface="Oswald"/>
              <a:sym typeface="Oswald"/>
            </a:endParaRPr>
          </a:p>
          <a:p>
            <a:pPr marL="457200" marR="0" lvl="0" indent="-304800" algn="l" rtl="0">
              <a:lnSpc>
                <a:spcPct val="115000"/>
              </a:lnSpc>
              <a:spcBef>
                <a:spcPts val="0"/>
              </a:spcBef>
              <a:spcAft>
                <a:spcPts val="0"/>
              </a:spcAft>
              <a:buSzPts val="1200"/>
              <a:buFont typeface="Oswald"/>
              <a:buChar char="●"/>
            </a:pPr>
            <a:endParaRPr sz="1200" dirty="0">
              <a:latin typeface="Oswald"/>
              <a:ea typeface="Oswald"/>
              <a:cs typeface="Oswald"/>
              <a:sym typeface="Oswald"/>
            </a:endParaRPr>
          </a:p>
          <a:p>
            <a:pPr marL="0" marR="0" lvl="0" indent="0" algn="l" rtl="0">
              <a:lnSpc>
                <a:spcPct val="115000"/>
              </a:lnSpc>
              <a:spcBef>
                <a:spcPts val="1560"/>
              </a:spcBef>
              <a:spcAft>
                <a:spcPts val="0"/>
              </a:spcAft>
              <a:buNone/>
            </a:pPr>
            <a:endParaRPr lang="en" sz="1800" u="sng" dirty="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E06C8CE2-0D3F-D053-0AAC-83BABF146A79}"/>
              </a:ext>
            </a:extLst>
          </p:cNvPr>
          <p:cNvPicPr>
            <a:picLocks noChangeAspect="1"/>
          </p:cNvPicPr>
          <p:nvPr/>
        </p:nvPicPr>
        <p:blipFill>
          <a:blip r:embed="rId4"/>
          <a:stretch>
            <a:fillRect/>
          </a:stretch>
        </p:blipFill>
        <p:spPr>
          <a:xfrm>
            <a:off x="359596" y="136632"/>
            <a:ext cx="968394" cy="9683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6" name="Off-page Connector 5">
            <a:extLst>
              <a:ext uri="{FF2B5EF4-FFF2-40B4-BE49-F238E27FC236}">
                <a16:creationId xmlns:a16="http://schemas.microsoft.com/office/drawing/2014/main" id="{D2620896-35F9-5E86-7692-9693579032D8}"/>
              </a:ext>
            </a:extLst>
          </p:cNvPr>
          <p:cNvSpPr/>
          <p:nvPr/>
        </p:nvSpPr>
        <p:spPr>
          <a:xfrm>
            <a:off x="961090" y="5761907"/>
            <a:ext cx="2286850" cy="1947910"/>
          </a:xfrm>
          <a:prstGeom prst="flowChartOffpageConnector">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Google Shape;122;p2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23" name="Google Shape;123;p20"/>
          <p:cNvSpPr txBox="1"/>
          <p:nvPr/>
        </p:nvSpPr>
        <p:spPr>
          <a:xfrm>
            <a:off x="95250" y="1381125"/>
            <a:ext cx="7439100" cy="22152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5000"/>
              </a:lnSpc>
              <a:spcBef>
                <a:spcPts val="1560"/>
              </a:spcBef>
              <a:spcAft>
                <a:spcPts val="0"/>
              </a:spcAft>
              <a:buSzPts val="1200"/>
              <a:buFont typeface="Oswald"/>
              <a:buChar char="●"/>
            </a:pPr>
            <a:r>
              <a:rPr lang="en" sz="1200" dirty="0">
                <a:latin typeface="Oswald"/>
                <a:ea typeface="Oswald"/>
                <a:cs typeface="Oswald"/>
                <a:sym typeface="Oswald"/>
              </a:rPr>
              <a:t>Please notify your child’s teacher and the Student Information Secretary as soon as possible in the event that your child will no longer be attending Anderson School.</a:t>
            </a:r>
            <a:endParaRPr sz="1200" dirty="0">
              <a:latin typeface="Oswald"/>
              <a:ea typeface="Oswald"/>
              <a:cs typeface="Oswald"/>
              <a:sym typeface="Oswald"/>
            </a:endParaRPr>
          </a:p>
          <a:p>
            <a:pPr marL="457200" marR="0" lvl="0"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All textbooks and workbooks must be returned to the classroom teacher.</a:t>
            </a:r>
            <a:endParaRPr sz="1200" dirty="0">
              <a:latin typeface="Oswald"/>
              <a:ea typeface="Oswald"/>
              <a:cs typeface="Oswald"/>
              <a:sym typeface="Oswald"/>
            </a:endParaRPr>
          </a:p>
          <a:p>
            <a:pPr marL="457200" marR="0" lvl="0"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Library books must be returned to Media Center.</a:t>
            </a:r>
            <a:endParaRPr sz="1200" dirty="0">
              <a:latin typeface="Oswald"/>
              <a:ea typeface="Oswald"/>
              <a:cs typeface="Oswald"/>
              <a:sym typeface="Oswald"/>
            </a:endParaRPr>
          </a:p>
          <a:p>
            <a:pPr marL="457200" marR="0" lvl="0" indent="-304800" algn="l" rtl="0">
              <a:lnSpc>
                <a:spcPct val="115000"/>
              </a:lnSpc>
              <a:spcBef>
                <a:spcPts val="0"/>
              </a:spcBef>
              <a:spcAft>
                <a:spcPts val="0"/>
              </a:spcAft>
              <a:buSzPts val="1200"/>
              <a:buFont typeface="Oswald"/>
              <a:buChar char="●"/>
            </a:pPr>
            <a:r>
              <a:rPr lang="en" sz="1200" dirty="0">
                <a:latin typeface="Oswald"/>
                <a:ea typeface="Oswald"/>
                <a:cs typeface="Oswald"/>
                <a:sym typeface="Oswald"/>
              </a:rPr>
              <a:t>If you desire copies of school records to take with you, notify the Student Information Secretary at least three days prior to withdrawal. </a:t>
            </a:r>
            <a:endParaRPr sz="1200" dirty="0">
              <a:latin typeface="Oswald"/>
              <a:ea typeface="Oswald"/>
              <a:cs typeface="Oswald"/>
              <a:sym typeface="Oswald"/>
            </a:endParaRPr>
          </a:p>
        </p:txBody>
      </p:sp>
      <p:cxnSp>
        <p:nvCxnSpPr>
          <p:cNvPr id="125" name="Google Shape;125;p20"/>
          <p:cNvCxnSpPr/>
          <p:nvPr/>
        </p:nvCxnSpPr>
        <p:spPr>
          <a:xfrm>
            <a:off x="1123950" y="942975"/>
            <a:ext cx="6534300" cy="0"/>
          </a:xfrm>
          <a:prstGeom prst="straightConnector1">
            <a:avLst/>
          </a:prstGeom>
          <a:noFill/>
          <a:ln w="9525" cap="flat" cmpd="sng">
            <a:solidFill>
              <a:srgbClr val="FF0000"/>
            </a:solidFill>
            <a:prstDash val="solid"/>
            <a:round/>
            <a:headEnd type="none" w="med" len="med"/>
            <a:tailEnd type="none" w="med" len="med"/>
          </a:ln>
        </p:spPr>
      </p:cxnSp>
      <p:sp>
        <p:nvSpPr>
          <p:cNvPr id="126" name="Google Shape;126;p20"/>
          <p:cNvSpPr txBox="1"/>
          <p:nvPr/>
        </p:nvSpPr>
        <p:spPr>
          <a:xfrm>
            <a:off x="1327990" y="13928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Enrollment</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Withdrawal Process</a:t>
            </a:r>
            <a:endParaRPr sz="1800" b="1" dirty="0">
              <a:latin typeface="Oswald"/>
              <a:ea typeface="Oswald"/>
              <a:cs typeface="Oswald"/>
              <a:sym typeface="Oswald"/>
            </a:endParaRPr>
          </a:p>
        </p:txBody>
      </p:sp>
      <p:sp>
        <p:nvSpPr>
          <p:cNvPr id="128" name="Google Shape;128;p20"/>
          <p:cNvSpPr txBox="1"/>
          <p:nvPr/>
        </p:nvSpPr>
        <p:spPr>
          <a:xfrm>
            <a:off x="1495425" y="378142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Attendance</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Key to School Success</a:t>
            </a:r>
            <a:endParaRPr sz="1800" b="1" dirty="0">
              <a:latin typeface="Oswald"/>
              <a:ea typeface="Oswald"/>
              <a:cs typeface="Oswald"/>
              <a:sym typeface="Oswald"/>
            </a:endParaRPr>
          </a:p>
        </p:txBody>
      </p:sp>
      <p:cxnSp>
        <p:nvCxnSpPr>
          <p:cNvPr id="129" name="Google Shape;129;p20"/>
          <p:cNvCxnSpPr/>
          <p:nvPr/>
        </p:nvCxnSpPr>
        <p:spPr>
          <a:xfrm>
            <a:off x="1210300" y="4591050"/>
            <a:ext cx="6466800" cy="5400"/>
          </a:xfrm>
          <a:prstGeom prst="straightConnector1">
            <a:avLst/>
          </a:prstGeom>
          <a:noFill/>
          <a:ln w="9525" cap="flat" cmpd="sng">
            <a:solidFill>
              <a:srgbClr val="FF0000"/>
            </a:solidFill>
            <a:prstDash val="solid"/>
            <a:round/>
            <a:headEnd type="none" w="med" len="med"/>
            <a:tailEnd type="none" w="med" len="med"/>
          </a:ln>
        </p:spPr>
      </p:cxnSp>
      <p:sp>
        <p:nvSpPr>
          <p:cNvPr id="130" name="Google Shape;130;p20"/>
          <p:cNvSpPr/>
          <p:nvPr/>
        </p:nvSpPr>
        <p:spPr>
          <a:xfrm>
            <a:off x="3733800" y="4876800"/>
            <a:ext cx="3543300" cy="4539300"/>
          </a:xfrm>
          <a:prstGeom prst="round2DiagRect">
            <a:avLst>
              <a:gd name="adj1" fmla="val 16667"/>
              <a:gd name="adj2" fmla="val 0"/>
            </a:avLst>
          </a:prstGeom>
          <a:solidFill>
            <a:srgbClr val="F3F3F3"/>
          </a:solidFill>
          <a:ln w="9525" cap="flat" cmpd="sng">
            <a:solidFill>
              <a:srgbClr val="FFD966"/>
            </a:solidFill>
            <a:prstDash val="solid"/>
            <a:round/>
            <a:headEnd type="none" w="sm" len="sm"/>
            <a:tailEnd type="none" w="sm" len="sm"/>
          </a:ln>
          <a:effectLst>
            <a:outerShdw blurRad="57150" dist="1238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txBox="1"/>
          <p:nvPr/>
        </p:nvSpPr>
        <p:spPr>
          <a:xfrm>
            <a:off x="314325" y="8105775"/>
            <a:ext cx="3286200" cy="13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As part of Anderson’s initiative to create a more proactive environment in the school community, please understand student attendance is extremely important and directly associated with state funding. </a:t>
            </a:r>
            <a:endParaRPr dirty="0">
              <a:latin typeface="Oswald"/>
              <a:ea typeface="Oswald"/>
              <a:cs typeface="Oswald"/>
              <a:sym typeface="Oswald"/>
            </a:endParaRPr>
          </a:p>
        </p:txBody>
      </p:sp>
      <p:sp>
        <p:nvSpPr>
          <p:cNvPr id="134" name="Google Shape;134;p20"/>
          <p:cNvSpPr txBox="1"/>
          <p:nvPr/>
        </p:nvSpPr>
        <p:spPr>
          <a:xfrm>
            <a:off x="4057650" y="5024475"/>
            <a:ext cx="3048000" cy="36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Attendance is a very important part of your child’s school career, education funding, and your school’s report card.  At Anderson, we are serious about teaching students and families how to practice a foundation for school success. A major part of that success starts with attending school daily, and on time. Good school attendance is a character trait that helps build positive citizenship skills in students, families, staff, and community.</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If you find your family struggling with getting your student to school daily or on time, please contact the School Office.</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We are committed to helping students and families with school success!!!</a:t>
            </a:r>
            <a:endParaRPr b="1" dirty="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63DDD6CB-A239-0826-2A55-70D47ABE2584}"/>
              </a:ext>
            </a:extLst>
          </p:cNvPr>
          <p:cNvPicPr>
            <a:picLocks noChangeAspect="1"/>
          </p:cNvPicPr>
          <p:nvPr/>
        </p:nvPicPr>
        <p:blipFill>
          <a:blip r:embed="rId3"/>
          <a:stretch>
            <a:fillRect/>
          </a:stretch>
        </p:blipFill>
        <p:spPr>
          <a:xfrm>
            <a:off x="359596" y="136632"/>
            <a:ext cx="968394" cy="968394"/>
          </a:xfrm>
          <a:prstGeom prst="rect">
            <a:avLst/>
          </a:prstGeom>
        </p:spPr>
      </p:pic>
      <p:pic>
        <p:nvPicPr>
          <p:cNvPr id="3" name="Picture 2" descr="A gold logo with a sword and shield&#10;&#10;Description automatically generated">
            <a:extLst>
              <a:ext uri="{FF2B5EF4-FFF2-40B4-BE49-F238E27FC236}">
                <a16:creationId xmlns:a16="http://schemas.microsoft.com/office/drawing/2014/main" id="{7071D00A-ED44-D98A-7F29-B87728BEC589}"/>
              </a:ext>
            </a:extLst>
          </p:cNvPr>
          <p:cNvPicPr>
            <a:picLocks noChangeAspect="1"/>
          </p:cNvPicPr>
          <p:nvPr/>
        </p:nvPicPr>
        <p:blipFill>
          <a:blip r:embed="rId3"/>
          <a:stretch>
            <a:fillRect/>
          </a:stretch>
        </p:blipFill>
        <p:spPr>
          <a:xfrm>
            <a:off x="359596" y="3724059"/>
            <a:ext cx="968394" cy="968394"/>
          </a:xfrm>
          <a:prstGeom prst="rect">
            <a:avLst/>
          </a:prstGeom>
        </p:spPr>
      </p:pic>
      <p:sp>
        <p:nvSpPr>
          <p:cNvPr id="5" name="Off-page Connector 4">
            <a:extLst>
              <a:ext uri="{FF2B5EF4-FFF2-40B4-BE49-F238E27FC236}">
                <a16:creationId xmlns:a16="http://schemas.microsoft.com/office/drawing/2014/main" id="{A5F67C28-B88A-4E41-425D-DC7856FFEA1F}"/>
              </a:ext>
            </a:extLst>
          </p:cNvPr>
          <p:cNvSpPr/>
          <p:nvPr/>
        </p:nvSpPr>
        <p:spPr>
          <a:xfrm>
            <a:off x="733792" y="5365948"/>
            <a:ext cx="2286850" cy="1947910"/>
          </a:xfrm>
          <a:prstGeom prst="flowChartOffpage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Google Shape;132;p20"/>
          <p:cNvSpPr txBox="1"/>
          <p:nvPr/>
        </p:nvSpPr>
        <p:spPr>
          <a:xfrm>
            <a:off x="961090" y="5518348"/>
            <a:ext cx="1866900" cy="199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dirty="0">
                <a:solidFill>
                  <a:schemeClr val="bg1"/>
                </a:solidFill>
                <a:latin typeface="Oswald"/>
                <a:ea typeface="Oswald"/>
                <a:cs typeface="Oswald"/>
                <a:sym typeface="Oswald"/>
              </a:rPr>
              <a:t>School Day</a:t>
            </a:r>
            <a:r>
              <a:rPr lang="en" sz="2000" dirty="0">
                <a:solidFill>
                  <a:schemeClr val="bg1"/>
                </a:solidFill>
                <a:latin typeface="Oswald"/>
                <a:ea typeface="Oswald"/>
                <a:cs typeface="Oswald"/>
                <a:sym typeface="Oswald"/>
              </a:rPr>
              <a:t>:</a:t>
            </a:r>
            <a:endParaRPr lang="en-US" sz="2000" u="sng" dirty="0">
              <a:solidFill>
                <a:schemeClr val="bg1"/>
              </a:solidFill>
              <a:latin typeface="Oswald"/>
              <a:ea typeface="Oswald"/>
              <a:cs typeface="Oswald"/>
              <a:sym typeface="Oswald"/>
            </a:endParaRPr>
          </a:p>
          <a:p>
            <a:pPr lvl="0" algn="ctr"/>
            <a:endParaRPr lang="en-US" sz="2000" u="sng" dirty="0">
              <a:solidFill>
                <a:schemeClr val="bg1"/>
              </a:solidFill>
              <a:latin typeface="Oswald"/>
              <a:ea typeface="Oswald"/>
              <a:cs typeface="Oswald"/>
              <a:sym typeface="Oswald"/>
            </a:endParaRPr>
          </a:p>
          <a:p>
            <a:pPr lvl="0" algn="ctr"/>
            <a:r>
              <a:rPr lang="en-US" sz="2000" dirty="0">
                <a:solidFill>
                  <a:schemeClr val="bg1"/>
                </a:solidFill>
                <a:latin typeface="Oswald"/>
                <a:ea typeface="Oswald"/>
                <a:cs typeface="Oswald"/>
                <a:sym typeface="Oswald"/>
              </a:rPr>
              <a:t>Start time: 8:00</a:t>
            </a:r>
          </a:p>
          <a:p>
            <a:pPr lvl="0" algn="ctr"/>
            <a:r>
              <a:rPr lang="en-US" sz="2000" dirty="0">
                <a:solidFill>
                  <a:schemeClr val="bg1"/>
                </a:solidFill>
                <a:latin typeface="Oswald"/>
                <a:ea typeface="Oswald"/>
                <a:cs typeface="Oswald"/>
                <a:sym typeface="Oswald"/>
              </a:rPr>
              <a:t>Dismissal</a:t>
            </a:r>
            <a:r>
              <a:rPr lang="en" sz="2000" dirty="0">
                <a:solidFill>
                  <a:schemeClr val="bg1"/>
                </a:solidFill>
                <a:latin typeface="Oswald"/>
                <a:ea typeface="Oswald"/>
                <a:cs typeface="Oswald"/>
                <a:sym typeface="Oswald"/>
              </a:rPr>
              <a:t>  3:15</a:t>
            </a:r>
            <a:endParaRPr sz="2000" dirty="0">
              <a:solidFill>
                <a:schemeClr val="bg1"/>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41" name="Google Shape;141;p21"/>
          <p:cNvSpPr txBox="1"/>
          <p:nvPr/>
        </p:nvSpPr>
        <p:spPr>
          <a:xfrm>
            <a:off x="1327990" y="136632"/>
            <a:ext cx="3000000" cy="7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Attendance</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Policy and Procedure</a:t>
            </a:r>
            <a:endParaRPr dirty="0"/>
          </a:p>
        </p:txBody>
      </p:sp>
      <p:cxnSp>
        <p:nvCxnSpPr>
          <p:cNvPr id="142" name="Google Shape;142;p21"/>
          <p:cNvCxnSpPr/>
          <p:nvPr/>
        </p:nvCxnSpPr>
        <p:spPr>
          <a:xfrm rot="10800000" flipH="1">
            <a:off x="1209675" y="876400"/>
            <a:ext cx="6324600" cy="5400"/>
          </a:xfrm>
          <a:prstGeom prst="straightConnector1">
            <a:avLst/>
          </a:prstGeom>
          <a:noFill/>
          <a:ln w="9525" cap="flat" cmpd="sng">
            <a:solidFill>
              <a:srgbClr val="FF0000"/>
            </a:solidFill>
            <a:prstDash val="solid"/>
            <a:round/>
            <a:headEnd type="none" w="med" len="med"/>
            <a:tailEnd type="none" w="med" len="med"/>
          </a:ln>
        </p:spPr>
      </p:cxnSp>
      <p:sp>
        <p:nvSpPr>
          <p:cNvPr id="143" name="Google Shape;143;p21"/>
          <p:cNvSpPr txBox="1"/>
          <p:nvPr/>
        </p:nvSpPr>
        <p:spPr>
          <a:xfrm>
            <a:off x="400050" y="1362075"/>
            <a:ext cx="3210000" cy="7939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Early Arrival/Dismissal</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Students should not arrive before 7:40 A.M. </a:t>
            </a:r>
          </a:p>
          <a:p>
            <a:pPr marL="0" lvl="0" indent="0" algn="l" rtl="0">
              <a:spcBef>
                <a:spcPts val="0"/>
              </a:spcBef>
              <a:spcAft>
                <a:spcPts val="0"/>
              </a:spcAft>
              <a:buNone/>
            </a:pPr>
            <a:endParaRPr sz="1200" dirty="0">
              <a:latin typeface="Oswald"/>
              <a:ea typeface="Oswald"/>
              <a:cs typeface="Oswald"/>
              <a:sym typeface="Oswald"/>
            </a:endParaRPr>
          </a:p>
          <a:p>
            <a:pPr marL="0" lvl="0" indent="0" algn="l" rtl="0">
              <a:spcBef>
                <a:spcPts val="0"/>
              </a:spcBef>
              <a:spcAft>
                <a:spcPts val="0"/>
              </a:spcAft>
              <a:buNone/>
            </a:pPr>
            <a:r>
              <a:rPr lang="en" sz="1200" b="1" dirty="0">
                <a:latin typeface="Oswald"/>
                <a:ea typeface="Oswald"/>
                <a:cs typeface="Oswald"/>
                <a:sym typeface="Oswald"/>
              </a:rPr>
              <a:t>Early pick up of students is reserved for emergencies and occasional doctor appointments. Early pickup on a daily basis is </a:t>
            </a:r>
            <a:r>
              <a:rPr lang="en" sz="1200" b="1" u="sng" dirty="0">
                <a:latin typeface="Oswald"/>
                <a:ea typeface="Oswald"/>
                <a:cs typeface="Oswald"/>
                <a:sym typeface="Oswald"/>
              </a:rPr>
              <a:t>NOT</a:t>
            </a:r>
            <a:r>
              <a:rPr lang="en" sz="1200" b="1" dirty="0">
                <a:latin typeface="Oswald"/>
                <a:ea typeface="Oswald"/>
                <a:cs typeface="Oswald"/>
                <a:sym typeface="Oswald"/>
              </a:rPr>
              <a:t> permitted.</a:t>
            </a:r>
            <a:endParaRPr sz="1200" b="1" dirty="0">
              <a:latin typeface="Oswald"/>
              <a:ea typeface="Oswald"/>
              <a:cs typeface="Oswald"/>
              <a:sym typeface="Oswald"/>
            </a:endParaRPr>
          </a:p>
          <a:p>
            <a:pPr marL="0" lvl="0" indent="0" algn="l" rtl="0">
              <a:spcBef>
                <a:spcPts val="0"/>
              </a:spcBef>
              <a:spcAft>
                <a:spcPts val="0"/>
              </a:spcAft>
              <a:buNone/>
            </a:pPr>
            <a:endParaRPr sz="1200" b="1"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If a parent/guardian needs to take a student away from the school grounds for a doctor/dentist appointment, etc. the parent/guardian must:</a:t>
            </a: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457200" lvl="0" indent="-304800" algn="l" rtl="0">
              <a:spcBef>
                <a:spcPts val="0"/>
              </a:spcBef>
              <a:spcAft>
                <a:spcPts val="0"/>
              </a:spcAft>
              <a:buSzPts val="1200"/>
              <a:buFont typeface="Oswald"/>
              <a:buAutoNum type="arabicPeriod"/>
            </a:pPr>
            <a:r>
              <a:rPr lang="en" sz="1200" dirty="0">
                <a:latin typeface="Oswald"/>
                <a:ea typeface="Oswald"/>
                <a:cs typeface="Oswald"/>
                <a:sym typeface="Oswald"/>
              </a:rPr>
              <a:t>Sign student(s) out at office.</a:t>
            </a:r>
            <a:endParaRPr sz="1200" dirty="0">
              <a:latin typeface="Oswald"/>
              <a:ea typeface="Oswald"/>
              <a:cs typeface="Oswald"/>
              <a:sym typeface="Oswald"/>
            </a:endParaRPr>
          </a:p>
          <a:p>
            <a:pPr marL="457200" lvl="0" indent="-304800" algn="l" rtl="0">
              <a:spcBef>
                <a:spcPts val="1000"/>
              </a:spcBef>
              <a:spcAft>
                <a:spcPts val="0"/>
              </a:spcAft>
              <a:buSzPts val="1200"/>
              <a:buFont typeface="Oswald"/>
              <a:buAutoNum type="arabicPeriod"/>
            </a:pPr>
            <a:r>
              <a:rPr lang="en" sz="1200" dirty="0">
                <a:latin typeface="Oswald"/>
                <a:ea typeface="Oswald"/>
                <a:cs typeface="Oswald"/>
                <a:sym typeface="Oswald"/>
              </a:rPr>
              <a:t>Be listed on school documents as an approved person for picking the student up.</a:t>
            </a:r>
            <a:endParaRPr sz="1200" dirty="0">
              <a:latin typeface="Oswald"/>
              <a:ea typeface="Oswald"/>
              <a:cs typeface="Oswald"/>
              <a:sym typeface="Oswald"/>
            </a:endParaRPr>
          </a:p>
          <a:p>
            <a:pPr marL="457200" lvl="0" indent="-304800" algn="l" rtl="0">
              <a:spcBef>
                <a:spcPts val="1000"/>
              </a:spcBef>
              <a:spcAft>
                <a:spcPts val="0"/>
              </a:spcAft>
              <a:buSzPts val="1200"/>
              <a:buFont typeface="Oswald"/>
              <a:buAutoNum type="arabicPeriod"/>
            </a:pPr>
            <a:r>
              <a:rPr lang="en" sz="1200" dirty="0">
                <a:latin typeface="Oswald"/>
                <a:ea typeface="Oswald"/>
                <a:cs typeface="Oswald"/>
                <a:sym typeface="Oswald"/>
              </a:rPr>
              <a:t>Notify the </a:t>
            </a:r>
            <a:r>
              <a:rPr lang="en" sz="1200" b="1" dirty="0">
                <a:latin typeface="Oswald"/>
                <a:ea typeface="Oswald"/>
                <a:cs typeface="Oswald"/>
                <a:sym typeface="Oswald"/>
              </a:rPr>
              <a:t>Office</a:t>
            </a:r>
            <a:r>
              <a:rPr lang="en" sz="1200" dirty="0">
                <a:latin typeface="Oswald"/>
                <a:ea typeface="Oswald"/>
                <a:cs typeface="Oswald"/>
                <a:sym typeface="Oswald"/>
              </a:rPr>
              <a:t> if the student is leaving school grounds or activities with someone other than legal parent/guardian. Under no circumstances will students leave school building/grounds unless the school is notified by the parent/guardian.</a:t>
            </a:r>
          </a:p>
          <a:p>
            <a:pPr marL="457200" lvl="0" indent="-304800" algn="l" rtl="0">
              <a:spcBef>
                <a:spcPts val="1000"/>
              </a:spcBef>
              <a:spcAft>
                <a:spcPts val="0"/>
              </a:spcAft>
              <a:buSzPts val="1200"/>
              <a:buFont typeface="Oswald"/>
              <a:buAutoNum type="arabicPeriod"/>
            </a:pPr>
            <a:endParaRPr lang="en" sz="1200" dirty="0">
              <a:latin typeface="Oswald"/>
              <a:ea typeface="Oswald"/>
              <a:cs typeface="Oswald"/>
              <a:sym typeface="Oswald"/>
            </a:endParaRPr>
          </a:p>
          <a:p>
            <a:pPr lvl="0">
              <a:spcBef>
                <a:spcPts val="1000"/>
              </a:spcBef>
            </a:pPr>
            <a:r>
              <a:rPr lang="en-US" dirty="0">
                <a:latin typeface="Oswald"/>
                <a:ea typeface="Oswald"/>
                <a:cs typeface="Oswald"/>
                <a:sym typeface="Oswald"/>
              </a:rPr>
              <a:t>Student Pick-Up Procedure</a:t>
            </a:r>
          </a:p>
          <a:p>
            <a:pPr lvl="0"/>
            <a:endParaRPr lang="en-US" dirty="0">
              <a:latin typeface="Oswald"/>
              <a:ea typeface="Oswald"/>
              <a:cs typeface="Oswald"/>
              <a:sym typeface="Oswald"/>
            </a:endParaRPr>
          </a:p>
          <a:p>
            <a:pPr lvl="0"/>
            <a:r>
              <a:rPr lang="en-US" sz="1200" dirty="0">
                <a:latin typeface="Oswald"/>
                <a:sym typeface="Oswald"/>
              </a:rPr>
              <a:t>Students must be picked up no later than </a:t>
            </a:r>
            <a:r>
              <a:rPr lang="en-US" sz="1200" b="1" dirty="0">
                <a:latin typeface="Oswald"/>
                <a:sym typeface="Oswald"/>
              </a:rPr>
              <a:t>3:30 PM</a:t>
            </a:r>
            <a:r>
              <a:rPr lang="en-US" sz="1200" dirty="0">
                <a:latin typeface="Oswald"/>
                <a:sym typeface="Oswald"/>
              </a:rPr>
              <a:t>. Guardians will receive </a:t>
            </a:r>
            <a:r>
              <a:rPr lang="en-US" sz="1200" b="1" dirty="0">
                <a:latin typeface="Oswald"/>
                <a:sym typeface="Oswald"/>
              </a:rPr>
              <a:t>one verbal warning </a:t>
            </a:r>
            <a:r>
              <a:rPr lang="en-US" sz="1200" dirty="0">
                <a:latin typeface="Oswald"/>
                <a:sym typeface="Oswald"/>
              </a:rPr>
              <a:t>and </a:t>
            </a:r>
            <a:r>
              <a:rPr lang="en-US" sz="1200" b="1" dirty="0">
                <a:latin typeface="Oswald"/>
                <a:sym typeface="Oswald"/>
              </a:rPr>
              <a:t>one written warning </a:t>
            </a:r>
            <a:r>
              <a:rPr lang="en-US" sz="1200" dirty="0">
                <a:latin typeface="Oswald"/>
                <a:sym typeface="Oswald"/>
              </a:rPr>
              <a:t>for late pick-up. Continued failure to pick up a student on time will result in notification to the </a:t>
            </a:r>
            <a:r>
              <a:rPr lang="en-US" sz="1200" b="1" dirty="0">
                <a:latin typeface="Oswald"/>
                <a:sym typeface="Oswald"/>
              </a:rPr>
              <a:t>Sheriff’s Office </a:t>
            </a:r>
            <a:r>
              <a:rPr lang="en-US" sz="1200" dirty="0">
                <a:latin typeface="Oswald"/>
                <a:sym typeface="Oswald"/>
              </a:rPr>
              <a:t>for the child’s safety.</a:t>
            </a:r>
            <a:endParaRPr lang="en-US" sz="1200" dirty="0">
              <a:latin typeface="Oswald" pitchFamily="2" charset="77"/>
            </a:endParaRPr>
          </a:p>
          <a:p>
            <a:pPr marL="0" lvl="0" indent="0" algn="l" rtl="0">
              <a:spcBef>
                <a:spcPts val="0"/>
              </a:spcBef>
              <a:spcAft>
                <a:spcPts val="0"/>
              </a:spcAft>
              <a:buNone/>
            </a:pPr>
            <a:endParaRPr sz="1200" u="sng" dirty="0">
              <a:latin typeface="Oswald"/>
              <a:ea typeface="Oswald"/>
              <a:cs typeface="Oswald"/>
              <a:sym typeface="Oswald"/>
            </a:endParaRPr>
          </a:p>
          <a:p>
            <a:pPr marL="0" lvl="0" indent="0" algn="l" rtl="0">
              <a:spcBef>
                <a:spcPts val="0"/>
              </a:spcBef>
              <a:spcAft>
                <a:spcPts val="0"/>
              </a:spcAft>
              <a:buNone/>
            </a:pPr>
            <a:endParaRPr sz="1200" u="sng"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Tardies</a:t>
            </a:r>
            <a:endParaRPr dirty="0">
              <a:latin typeface="Oswald"/>
              <a:ea typeface="Oswald"/>
              <a:cs typeface="Oswald"/>
              <a:sym typeface="Oswald"/>
            </a:endParaRPr>
          </a:p>
          <a:p>
            <a:pPr marL="0" lvl="0" indent="0" algn="l" rtl="0">
              <a:spcBef>
                <a:spcPts val="0"/>
              </a:spcBef>
              <a:spcAft>
                <a:spcPts val="0"/>
              </a:spcAft>
              <a:buNone/>
            </a:pPr>
            <a:endParaRPr u="sng"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Students arriving after 8:05 A.M. are counted as tardy. Students must check in with the office to receive a tardy slip and be admitted to class. </a:t>
            </a:r>
            <a:r>
              <a:rPr lang="en" sz="1200" b="1" dirty="0">
                <a:latin typeface="Oswald"/>
                <a:ea typeface="Oswald"/>
                <a:cs typeface="Oswald"/>
                <a:sym typeface="Oswald"/>
              </a:rPr>
              <a:t>Three tardies</a:t>
            </a:r>
            <a:r>
              <a:rPr lang="en" sz="1200" dirty="0">
                <a:latin typeface="Oswald"/>
                <a:ea typeface="Oswald"/>
                <a:cs typeface="Oswald"/>
                <a:sym typeface="Oswald"/>
              </a:rPr>
              <a:t> are equivalent to a one day absence.</a:t>
            </a:r>
            <a:endParaRPr sz="1200" dirty="0">
              <a:latin typeface="Oswald"/>
              <a:ea typeface="Oswald"/>
              <a:cs typeface="Oswald"/>
              <a:sym typeface="Oswald"/>
            </a:endParaRPr>
          </a:p>
        </p:txBody>
      </p:sp>
      <p:sp>
        <p:nvSpPr>
          <p:cNvPr id="144" name="Google Shape;144;p21"/>
          <p:cNvSpPr txBox="1"/>
          <p:nvPr/>
        </p:nvSpPr>
        <p:spPr>
          <a:xfrm>
            <a:off x="4086300" y="1362075"/>
            <a:ext cx="3333900" cy="7892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swald"/>
                <a:ea typeface="Oswald"/>
                <a:cs typeface="Oswald"/>
                <a:sym typeface="Oswald"/>
              </a:rPr>
              <a:t>Truancy</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Students absent without approval of school and parent are considered truant. The Truancy Law for the State of Oklahoma indicates the responsibilities of parents and school administrators as follows: 70 Ok. Stat.§10-106</a:t>
            </a:r>
            <a:endParaRPr sz="1200" dirty="0">
              <a:latin typeface="Oswald"/>
              <a:ea typeface="Oswald"/>
              <a:cs typeface="Oswald"/>
              <a:sym typeface="Oswald"/>
            </a:endParaRPr>
          </a:p>
          <a:p>
            <a:pPr marL="0" lvl="0" indent="0" algn="l" rtl="0">
              <a:spcBef>
                <a:spcPts val="0"/>
              </a:spcBef>
              <a:spcAft>
                <a:spcPts val="0"/>
              </a:spcAft>
              <a:buNone/>
            </a:pPr>
            <a:endParaRPr sz="1200" dirty="0">
              <a:latin typeface="Oswald"/>
              <a:ea typeface="Oswald"/>
              <a:cs typeface="Oswald"/>
              <a:sym typeface="Oswald"/>
            </a:endParaRPr>
          </a:p>
          <a:p>
            <a:pPr marL="457200" lvl="0" indent="-304800" algn="l" rtl="0">
              <a:spcBef>
                <a:spcPts val="0"/>
              </a:spcBef>
              <a:spcAft>
                <a:spcPts val="0"/>
              </a:spcAft>
              <a:buSzPts val="1200"/>
              <a:buFont typeface="Oswald"/>
              <a:buAutoNum type="arabicPeriod"/>
            </a:pPr>
            <a:r>
              <a:rPr lang="en" sz="1200" dirty="0">
                <a:latin typeface="Oswald"/>
                <a:ea typeface="Oswald"/>
                <a:cs typeface="Oswald"/>
                <a:sym typeface="Oswald"/>
              </a:rPr>
              <a:t>All children enrolled in public schools are covered by the truancy legislation.</a:t>
            </a:r>
            <a:endParaRPr sz="1200" dirty="0">
              <a:latin typeface="Oswald"/>
              <a:ea typeface="Oswald"/>
              <a:cs typeface="Oswald"/>
              <a:sym typeface="Oswald"/>
            </a:endParaRPr>
          </a:p>
          <a:p>
            <a:pPr marL="685800" lvl="0" indent="-228600" algn="l" rtl="0">
              <a:spcBef>
                <a:spcPts val="0"/>
              </a:spcBef>
              <a:spcAft>
                <a:spcPts val="0"/>
              </a:spcAft>
              <a:buFont typeface="+mj-lt"/>
              <a:buAutoNum type="arabicPeriod"/>
            </a:pPr>
            <a:endParaRPr sz="1200" dirty="0">
              <a:latin typeface="Oswald"/>
              <a:ea typeface="Oswald"/>
              <a:cs typeface="Oswald"/>
              <a:sym typeface="Oswald"/>
            </a:endParaRPr>
          </a:p>
          <a:p>
            <a:pPr marL="457200" lvl="0" indent="-304800" algn="l" rtl="0">
              <a:spcBef>
                <a:spcPts val="0"/>
              </a:spcBef>
              <a:spcAft>
                <a:spcPts val="0"/>
              </a:spcAft>
              <a:buSzPts val="1200"/>
              <a:buFont typeface="Oswald"/>
              <a:buAutoNum type="arabicPeriod"/>
            </a:pPr>
            <a:r>
              <a:rPr lang="en" sz="1200" dirty="0">
                <a:latin typeface="Oswald"/>
                <a:ea typeface="Oswald"/>
                <a:cs typeface="Oswald"/>
                <a:sym typeface="Oswald"/>
              </a:rPr>
              <a:t>Parents/guardians must notify the school on those days when their child is absent and explain the reason for the absence. Notification by telephone should be made to the office.</a:t>
            </a:r>
            <a:endParaRPr sz="1200" dirty="0">
              <a:latin typeface="Oswald"/>
              <a:ea typeface="Oswald"/>
              <a:cs typeface="Oswald"/>
              <a:sym typeface="Oswald"/>
            </a:endParaRPr>
          </a:p>
          <a:p>
            <a:pPr marL="685800" lvl="0" indent="-228600" algn="l" rtl="0">
              <a:spcBef>
                <a:spcPts val="0"/>
              </a:spcBef>
              <a:spcAft>
                <a:spcPts val="0"/>
              </a:spcAft>
              <a:buFont typeface="+mj-lt"/>
              <a:buAutoNum type="arabicPeriod"/>
            </a:pPr>
            <a:endParaRPr sz="1200" dirty="0">
              <a:latin typeface="Oswald"/>
              <a:ea typeface="Oswald"/>
              <a:cs typeface="Oswald"/>
              <a:sym typeface="Oswald"/>
            </a:endParaRPr>
          </a:p>
          <a:p>
            <a:pPr marL="457200" lvl="0" indent="-304800" algn="l" rtl="0">
              <a:spcBef>
                <a:spcPts val="0"/>
              </a:spcBef>
              <a:spcAft>
                <a:spcPts val="0"/>
              </a:spcAft>
              <a:buSzPts val="1200"/>
              <a:buFont typeface="Oswald"/>
              <a:buAutoNum type="arabicPeriod"/>
            </a:pPr>
            <a:r>
              <a:rPr lang="en" sz="1200" dirty="0">
                <a:latin typeface="Oswald"/>
                <a:ea typeface="Oswald"/>
                <a:cs typeface="Oswald"/>
                <a:sym typeface="Oswald"/>
              </a:rPr>
              <a:t>Parent/guardian should call before 9:00 A.M.</a:t>
            </a:r>
            <a:endParaRPr sz="1200" dirty="0">
              <a:latin typeface="Oswald"/>
              <a:ea typeface="Oswald"/>
              <a:cs typeface="Oswald"/>
              <a:sym typeface="Oswald"/>
            </a:endParaRPr>
          </a:p>
          <a:p>
            <a:pPr marL="685800" lvl="0" indent="-228600" algn="l" rtl="0">
              <a:spcBef>
                <a:spcPts val="0"/>
              </a:spcBef>
              <a:spcAft>
                <a:spcPts val="0"/>
              </a:spcAft>
              <a:buFont typeface="+mj-lt"/>
              <a:buAutoNum type="arabicPeriod"/>
            </a:pPr>
            <a:endParaRPr sz="1200" dirty="0">
              <a:latin typeface="Oswald"/>
              <a:ea typeface="Oswald"/>
              <a:cs typeface="Oswald"/>
              <a:sym typeface="Oswald"/>
            </a:endParaRPr>
          </a:p>
          <a:p>
            <a:pPr marL="457200" lvl="0" indent="-304800" algn="l" rtl="0">
              <a:spcBef>
                <a:spcPts val="0"/>
              </a:spcBef>
              <a:spcAft>
                <a:spcPts val="0"/>
              </a:spcAft>
              <a:buSzPts val="1200"/>
              <a:buFont typeface="Oswald"/>
              <a:buAutoNum type="arabicPeriod"/>
            </a:pPr>
            <a:r>
              <a:rPr lang="en" sz="1200" dirty="0">
                <a:latin typeface="Oswald"/>
                <a:ea typeface="Oswald"/>
                <a:cs typeface="Oswald"/>
                <a:sym typeface="Oswald"/>
              </a:rPr>
              <a:t>A note explaining the child’s absence may be sent to the child’s teacher if you are unable to make telephone contact. </a:t>
            </a:r>
            <a:endParaRPr sz="1200" dirty="0">
              <a:latin typeface="Oswald"/>
              <a:ea typeface="Oswald"/>
              <a:cs typeface="Oswald"/>
              <a:sym typeface="Oswald"/>
            </a:endParaRPr>
          </a:p>
          <a:p>
            <a:pPr marL="685800" lvl="0" indent="-228600" algn="l" rtl="0">
              <a:spcBef>
                <a:spcPts val="0"/>
              </a:spcBef>
              <a:spcAft>
                <a:spcPts val="0"/>
              </a:spcAft>
              <a:buFont typeface="+mj-lt"/>
              <a:buAutoNum type="arabicPeriod"/>
            </a:pPr>
            <a:endParaRPr sz="1200" dirty="0">
              <a:latin typeface="Oswald"/>
              <a:ea typeface="Oswald"/>
              <a:cs typeface="Oswald"/>
              <a:sym typeface="Oswald"/>
            </a:endParaRPr>
          </a:p>
          <a:p>
            <a:pPr marL="457200" lvl="0" indent="-304800" algn="l" rtl="0">
              <a:spcBef>
                <a:spcPts val="0"/>
              </a:spcBef>
              <a:spcAft>
                <a:spcPts val="0"/>
              </a:spcAft>
              <a:buSzPts val="1200"/>
              <a:buFont typeface="Oswald"/>
              <a:buAutoNum type="arabicPeriod"/>
            </a:pPr>
            <a:r>
              <a:rPr lang="en" sz="1200" dirty="0">
                <a:latin typeface="Oswald"/>
                <a:ea typeface="Oswald"/>
                <a:cs typeface="Oswald"/>
                <a:sym typeface="Oswald"/>
              </a:rPr>
              <a:t>The Student Information Secretary or other school staff will contact the family of children absent and who have not contacted the school.</a:t>
            </a:r>
            <a:endParaRPr sz="1200" dirty="0">
              <a:latin typeface="Oswald"/>
              <a:ea typeface="Oswald"/>
              <a:cs typeface="Oswald"/>
              <a:sym typeface="Oswald"/>
            </a:endParaRPr>
          </a:p>
          <a:p>
            <a:pPr marL="685800" lvl="0" indent="-228600" algn="l" rtl="0">
              <a:spcBef>
                <a:spcPts val="0"/>
              </a:spcBef>
              <a:spcAft>
                <a:spcPts val="0"/>
              </a:spcAft>
              <a:buFont typeface="+mj-lt"/>
              <a:buAutoNum type="arabicPeriod"/>
            </a:pPr>
            <a:endParaRPr sz="1200" dirty="0">
              <a:latin typeface="Oswald"/>
              <a:ea typeface="Oswald"/>
              <a:cs typeface="Oswald"/>
              <a:sym typeface="Oswald"/>
            </a:endParaRPr>
          </a:p>
          <a:p>
            <a:pPr marL="457200" lvl="0" indent="-304800" algn="l" rtl="0">
              <a:spcBef>
                <a:spcPts val="0"/>
              </a:spcBef>
              <a:spcAft>
                <a:spcPts val="0"/>
              </a:spcAft>
              <a:buSzPts val="1200"/>
              <a:buFont typeface="Oswald"/>
              <a:buAutoNum type="arabicPeriod"/>
            </a:pPr>
            <a:r>
              <a:rPr lang="en" sz="1200" dirty="0">
                <a:latin typeface="Oswald"/>
                <a:ea typeface="Oswald"/>
                <a:cs typeface="Oswald"/>
                <a:sym typeface="Oswald"/>
              </a:rPr>
              <a:t>Children who are absent for 7 or more days or parts of days within a semester, without a valid excuse, will be reported to truancy board and law authorities.</a:t>
            </a:r>
          </a:p>
          <a:p>
            <a:pPr marL="457200" lvl="0" indent="-304800" algn="l" rtl="0">
              <a:spcBef>
                <a:spcPts val="0"/>
              </a:spcBef>
              <a:spcAft>
                <a:spcPts val="0"/>
              </a:spcAft>
              <a:buSzPts val="1200"/>
              <a:buFont typeface="Oswald"/>
              <a:buAutoNum type="arabicPeriod"/>
            </a:pPr>
            <a:endParaRPr lang="en" sz="1200" dirty="0">
              <a:latin typeface="Oswald"/>
              <a:ea typeface="Oswald"/>
              <a:cs typeface="Oswald"/>
              <a:sym typeface="Oswald"/>
            </a:endParaRPr>
          </a:p>
          <a:p>
            <a:pPr marL="457200" lvl="0" indent="-304800" algn="l" rtl="0">
              <a:spcBef>
                <a:spcPts val="0"/>
              </a:spcBef>
              <a:spcAft>
                <a:spcPts val="0"/>
              </a:spcAft>
              <a:buSzPts val="1200"/>
              <a:buFont typeface="Oswald"/>
              <a:buAutoNum type="arabicPeriod"/>
            </a:pPr>
            <a:r>
              <a:rPr lang="en" sz="1200" dirty="0">
                <a:latin typeface="Oswald"/>
                <a:ea typeface="Oswald"/>
                <a:cs typeface="Oswald"/>
                <a:sym typeface="Oswald"/>
              </a:rPr>
              <a:t>Students absent for 10 consecutive days will be unenrolled. </a:t>
            </a:r>
            <a:endParaRPr sz="1200" dirty="0">
              <a:latin typeface="Oswald"/>
              <a:ea typeface="Oswald"/>
              <a:cs typeface="Oswald"/>
              <a:sym typeface="Oswald"/>
            </a:endParaRPr>
          </a:p>
          <a:p>
            <a:pPr marL="685800" lvl="0" indent="-228600" algn="l" rtl="0">
              <a:spcBef>
                <a:spcPts val="0"/>
              </a:spcBef>
              <a:spcAft>
                <a:spcPts val="0"/>
              </a:spcAft>
              <a:buFont typeface="+mj-lt"/>
              <a:buAutoNum type="arabicPeriod"/>
            </a:pPr>
            <a:endParaRPr sz="1200" dirty="0">
              <a:latin typeface="Oswald"/>
              <a:ea typeface="Oswald"/>
              <a:cs typeface="Oswald"/>
              <a:sym typeface="Oswald"/>
            </a:endParaRPr>
          </a:p>
          <a:p>
            <a:pPr marL="457200" lvl="0" indent="-304800" algn="l" rtl="0">
              <a:spcBef>
                <a:spcPts val="0"/>
              </a:spcBef>
              <a:spcAft>
                <a:spcPts val="0"/>
              </a:spcAft>
              <a:buSzPts val="1200"/>
              <a:buFont typeface="Oswald"/>
              <a:buAutoNum type="arabicPeriod"/>
            </a:pPr>
            <a:r>
              <a:rPr lang="en" sz="1200" dirty="0">
                <a:latin typeface="Oswald"/>
                <a:ea typeface="Oswald"/>
                <a:cs typeface="Oswald"/>
                <a:sym typeface="Oswald"/>
              </a:rPr>
              <a:t>Extra-curricular activities (music lessons, karate, dance, sports, etc.) should be scheduled after school hours. Children may be dismissed early for medical reasons. Classroom instruction in continuous throughout the day and students will be held accountable for that work. </a:t>
            </a:r>
          </a:p>
          <a:p>
            <a:pPr marL="457200" lvl="0" indent="-304800" algn="l" rtl="0">
              <a:spcBef>
                <a:spcPts val="0"/>
              </a:spcBef>
              <a:spcAft>
                <a:spcPts val="0"/>
              </a:spcAft>
              <a:buSzPts val="1200"/>
              <a:buFont typeface="Oswald"/>
              <a:buAutoNum type="arabicPeriod"/>
            </a:pPr>
            <a:endParaRPr lang="en" sz="1200" dirty="0">
              <a:latin typeface="Oswald"/>
              <a:ea typeface="Oswald"/>
              <a:cs typeface="Oswald"/>
              <a:sym typeface="Oswald"/>
            </a:endParaRPr>
          </a:p>
          <a:p>
            <a:pPr marL="457200" lvl="0" indent="-304800" algn="l" rtl="0">
              <a:spcBef>
                <a:spcPts val="0"/>
              </a:spcBef>
              <a:spcAft>
                <a:spcPts val="0"/>
              </a:spcAft>
              <a:buSzPts val="1200"/>
              <a:buFont typeface="Oswald"/>
              <a:buAutoNum type="arabicPeriod"/>
            </a:pPr>
            <a:r>
              <a:rPr lang="en" sz="1200" dirty="0">
                <a:latin typeface="Oswald"/>
                <a:ea typeface="Oswald"/>
                <a:cs typeface="Oswald"/>
                <a:sym typeface="Oswald"/>
              </a:rPr>
              <a:t>For more information see policy FDC upon request.</a:t>
            </a:r>
            <a:endParaRPr sz="1200" dirty="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6F48FC01-E43C-509A-5EC1-29E4DA23CB98}"/>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51" name="Google Shape;151;p22"/>
          <p:cNvSpPr txBox="1"/>
          <p:nvPr/>
        </p:nvSpPr>
        <p:spPr>
          <a:xfrm>
            <a:off x="1314450" y="209550"/>
            <a:ext cx="4743600" cy="9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swald"/>
                <a:ea typeface="Oswald"/>
                <a:cs typeface="Oswald"/>
                <a:sym typeface="Oswald"/>
              </a:rPr>
              <a:t>Student Technology</a:t>
            </a:r>
            <a:endParaRPr sz="1600" dirty="0">
              <a:latin typeface="Oswald"/>
              <a:ea typeface="Oswald"/>
              <a:cs typeface="Oswald"/>
              <a:sym typeface="Oswald"/>
            </a:endParaRPr>
          </a:p>
          <a:p>
            <a:pPr marL="0" lvl="0" indent="0" algn="l" rtl="0">
              <a:spcBef>
                <a:spcPts val="0"/>
              </a:spcBef>
              <a:spcAft>
                <a:spcPts val="0"/>
              </a:spcAft>
              <a:buNone/>
            </a:pPr>
            <a:r>
              <a:rPr lang="en" sz="1800" b="1" dirty="0">
                <a:latin typeface="Oswald"/>
                <a:ea typeface="Oswald"/>
                <a:cs typeface="Oswald"/>
                <a:sym typeface="Oswald"/>
              </a:rPr>
              <a:t>Technology Resource Use by Students</a:t>
            </a:r>
            <a:endParaRPr dirty="0"/>
          </a:p>
        </p:txBody>
      </p:sp>
      <p:cxnSp>
        <p:nvCxnSpPr>
          <p:cNvPr id="152" name="Google Shape;152;p22"/>
          <p:cNvCxnSpPr/>
          <p:nvPr/>
        </p:nvCxnSpPr>
        <p:spPr>
          <a:xfrm rot="10800000" flipH="1">
            <a:off x="1219200" y="904975"/>
            <a:ext cx="6381900" cy="5400"/>
          </a:xfrm>
          <a:prstGeom prst="straightConnector1">
            <a:avLst/>
          </a:prstGeom>
          <a:noFill/>
          <a:ln w="9525" cap="flat" cmpd="sng">
            <a:solidFill>
              <a:srgbClr val="FF0000"/>
            </a:solidFill>
            <a:prstDash val="solid"/>
            <a:round/>
            <a:headEnd type="none" w="med" len="med"/>
            <a:tailEnd type="none" w="med" len="med"/>
          </a:ln>
        </p:spPr>
      </p:cxnSp>
      <p:sp>
        <p:nvSpPr>
          <p:cNvPr id="153" name="Google Shape;153;p22"/>
          <p:cNvSpPr txBox="1"/>
          <p:nvPr/>
        </p:nvSpPr>
        <p:spPr>
          <a:xfrm>
            <a:off x="552450" y="1476375"/>
            <a:ext cx="6649200" cy="78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swald"/>
              <a:ea typeface="Oswald"/>
              <a:cs typeface="Oswald"/>
              <a:sym typeface="Oswald"/>
            </a:endParaRPr>
          </a:p>
        </p:txBody>
      </p:sp>
      <p:sp>
        <p:nvSpPr>
          <p:cNvPr id="154" name="Google Shape;154;p22"/>
          <p:cNvSpPr txBox="1"/>
          <p:nvPr/>
        </p:nvSpPr>
        <p:spPr>
          <a:xfrm>
            <a:off x="495300" y="575175"/>
            <a:ext cx="6848400" cy="884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3744"/>
              </a:spcBef>
              <a:spcAft>
                <a:spcPts val="0"/>
              </a:spcAft>
              <a:buNone/>
            </a:pPr>
            <a:r>
              <a:rPr lang="en" sz="1100" dirty="0">
                <a:latin typeface="Oswald"/>
                <a:ea typeface="Oswald"/>
                <a:cs typeface="Oswald"/>
                <a:sym typeface="Oswald"/>
              </a:rPr>
              <a:t>Anderson Public School’s technology related resources (including hardware,software, iPads, Chromebooks, laptops, and other approved mobile devices) that are accessed by minors, and in accordance with the Children’s Internet Protection Act (federal law enacted December 2000) have implemented technology protection measures to block or filter internet access to sites and images that are inappropriate or harmful to minors. Use of instructional mobile devices that are provided by Anderson are accompanied by a Use of Technology form kept on file within the school. Anderson Public School is committed to providing safe and quality instructional opportunities for all students. The student is responsible for appropriate behavior while using technology resources. Teachers and staff monitor student activities while online for appropriateness and instructional relevance.</a:t>
            </a:r>
            <a:endParaRPr sz="1100" dirty="0">
              <a:latin typeface="Oswald"/>
              <a:ea typeface="Oswald"/>
              <a:cs typeface="Oswald"/>
              <a:sym typeface="Oswald"/>
            </a:endParaRPr>
          </a:p>
          <a:p>
            <a:pPr marL="0" marR="0" lvl="0" indent="0" algn="l" rtl="0">
              <a:lnSpc>
                <a:spcPct val="100000"/>
              </a:lnSpc>
              <a:spcBef>
                <a:spcPts val="0"/>
              </a:spcBef>
              <a:spcAft>
                <a:spcPts val="0"/>
              </a:spcAft>
              <a:buNone/>
            </a:pPr>
            <a:endParaRPr sz="1200" dirty="0">
              <a:latin typeface="Oswald"/>
              <a:ea typeface="Oswald"/>
              <a:cs typeface="Oswald"/>
              <a:sym typeface="Oswald"/>
            </a:endParaRPr>
          </a:p>
          <a:p>
            <a:pPr marL="0" marR="0" lvl="0" indent="0" algn="l" rtl="0">
              <a:lnSpc>
                <a:spcPct val="100000"/>
              </a:lnSpc>
              <a:spcBef>
                <a:spcPts val="0"/>
              </a:spcBef>
              <a:spcAft>
                <a:spcPts val="0"/>
              </a:spcAft>
              <a:buNone/>
            </a:pPr>
            <a:r>
              <a:rPr lang="en" sz="1100" dirty="0">
                <a:latin typeface="Oswald"/>
                <a:ea typeface="Oswald"/>
                <a:cs typeface="Oswald"/>
                <a:sym typeface="Oswald"/>
              </a:rPr>
              <a:t>Students Shall:</a:t>
            </a:r>
            <a:endParaRPr sz="1100" dirty="0">
              <a:latin typeface="Oswald"/>
              <a:ea typeface="Oswald"/>
              <a:cs typeface="Oswald"/>
              <a:sym typeface="Oswald"/>
            </a:endParaRPr>
          </a:p>
          <a:p>
            <a:pPr marL="457200" marR="0"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Use provided school network account in an ethical, responsible, and legal manner for school purposes only. </a:t>
            </a:r>
            <a:endParaRPr sz="1100" dirty="0">
              <a:latin typeface="Oswald"/>
              <a:ea typeface="Oswald"/>
              <a:cs typeface="Oswald"/>
              <a:sym typeface="Oswald"/>
            </a:endParaRPr>
          </a:p>
          <a:p>
            <a:pPr marL="457200" marR="0"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Use electronic communication with appropriate language, images, and symbols that demonstrate respect and appropriate expected behavior.</a:t>
            </a:r>
            <a:endParaRPr sz="1100" dirty="0">
              <a:latin typeface="Oswald"/>
              <a:ea typeface="Oswald"/>
              <a:cs typeface="Oswald"/>
              <a:sym typeface="Oswald"/>
            </a:endParaRPr>
          </a:p>
          <a:p>
            <a:pPr marL="457200" marR="0"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Maintain privacy of their personal information, and others, such as name, address, phone number, and social security numbers.</a:t>
            </a:r>
            <a:endParaRPr sz="1100" dirty="0">
              <a:latin typeface="Oswald"/>
              <a:ea typeface="Oswald"/>
              <a:cs typeface="Oswald"/>
              <a:sym typeface="Oswald"/>
            </a:endParaRPr>
          </a:p>
          <a:p>
            <a:pPr marL="457200" marR="0"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Use only their Anderson authorized account and password.</a:t>
            </a:r>
            <a:endParaRPr sz="1100" dirty="0">
              <a:latin typeface="Oswald"/>
              <a:ea typeface="Oswald"/>
              <a:cs typeface="Oswald"/>
              <a:sym typeface="Oswald"/>
            </a:endParaRPr>
          </a:p>
          <a:p>
            <a:pPr marL="457200" marR="0"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Use Anderson approved electronic devices, tools, and resources while utilizing technology and internet on school grounds. </a:t>
            </a:r>
            <a:endParaRPr sz="1100" dirty="0">
              <a:latin typeface="Oswald"/>
              <a:ea typeface="Oswald"/>
              <a:cs typeface="Oswald"/>
              <a:sym typeface="Oswald"/>
            </a:endParaRPr>
          </a:p>
          <a:p>
            <a:pPr marL="0" marR="301752" lvl="0" indent="0" algn="l" rtl="0">
              <a:lnSpc>
                <a:spcPct val="100000"/>
              </a:lnSpc>
              <a:spcBef>
                <a:spcPts val="1296"/>
              </a:spcBef>
              <a:spcAft>
                <a:spcPts val="0"/>
              </a:spcAft>
              <a:buNone/>
            </a:pPr>
            <a:r>
              <a:rPr lang="en" sz="1100" dirty="0">
                <a:latin typeface="Oswald"/>
                <a:ea typeface="Oswald"/>
                <a:cs typeface="Oswald"/>
                <a:sym typeface="Oswald"/>
              </a:rPr>
              <a:t>Students Shall NOT:</a:t>
            </a:r>
            <a:endParaRPr sz="1100" dirty="0">
              <a:latin typeface="Oswald"/>
              <a:ea typeface="Oswald"/>
              <a:cs typeface="Oswald"/>
              <a:sym typeface="Oswald"/>
            </a:endParaRPr>
          </a:p>
          <a:p>
            <a:pPr marL="457200" marR="301752" lvl="0" indent="-298450" algn="l" rtl="0">
              <a:lnSpc>
                <a:spcPct val="100000"/>
              </a:lnSpc>
              <a:spcBef>
                <a:spcPts val="1296"/>
              </a:spcBef>
              <a:spcAft>
                <a:spcPts val="0"/>
              </a:spcAft>
              <a:buSzPts val="1100"/>
              <a:buFont typeface="Oswald"/>
              <a:buChar char="●"/>
            </a:pPr>
            <a:r>
              <a:rPr lang="en" sz="1100" dirty="0">
                <a:latin typeface="Oswald"/>
                <a:ea typeface="Oswald"/>
                <a:cs typeface="Oswald"/>
                <a:sym typeface="Oswald"/>
              </a:rPr>
              <a:t>Attempt to override or bypass security restrictions on computers, networks, and/or internet access. </a:t>
            </a:r>
            <a:endParaRPr sz="1100" dirty="0">
              <a:latin typeface="Oswald"/>
              <a:ea typeface="Oswald"/>
              <a:cs typeface="Oswald"/>
              <a:sym typeface="Oswald"/>
            </a:endParaRPr>
          </a:p>
          <a:p>
            <a:pPr marL="457200" marR="301752"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Use any network account for non-school related activities</a:t>
            </a:r>
            <a:endParaRPr sz="1100" dirty="0">
              <a:latin typeface="Oswald"/>
              <a:ea typeface="Oswald"/>
              <a:cs typeface="Oswald"/>
              <a:sym typeface="Oswald"/>
            </a:endParaRPr>
          </a:p>
          <a:p>
            <a:pPr marL="457200" marR="301752"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Copy unauthorized licensed software, download or copy files without permission, or install personal software on computers. </a:t>
            </a:r>
            <a:endParaRPr sz="1100" dirty="0">
              <a:latin typeface="Oswald"/>
              <a:ea typeface="Oswald"/>
              <a:cs typeface="Oswald"/>
              <a:sym typeface="Oswald"/>
            </a:endParaRPr>
          </a:p>
          <a:p>
            <a:pPr marL="457200" marR="301752"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Plagiarize online content.</a:t>
            </a:r>
            <a:endParaRPr sz="1100" dirty="0">
              <a:latin typeface="Oswald"/>
              <a:ea typeface="Oswald"/>
              <a:cs typeface="Oswald"/>
              <a:sym typeface="Oswald"/>
            </a:endParaRPr>
          </a:p>
          <a:p>
            <a:pPr marL="457200" marR="301752"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Access, create, or distribute offensive, obscene, bullying, or disrespectful material on Anderson electronic devices, tools, and resources.</a:t>
            </a:r>
            <a:endParaRPr sz="1100" dirty="0">
              <a:latin typeface="Oswald"/>
              <a:ea typeface="Oswald"/>
              <a:cs typeface="Oswald"/>
              <a:sym typeface="Oswald"/>
            </a:endParaRPr>
          </a:p>
          <a:p>
            <a:pPr marL="457200" marR="301752"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Remove or damage hardware components.</a:t>
            </a:r>
            <a:endParaRPr sz="1100" dirty="0">
              <a:latin typeface="Oswald"/>
              <a:ea typeface="Oswald"/>
              <a:cs typeface="Oswald"/>
              <a:sym typeface="Oswald"/>
            </a:endParaRPr>
          </a:p>
          <a:p>
            <a:pPr marL="457200" marR="301752"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Knowingly access unauthorized technology-related hardware and software to tamper with or destroy data.</a:t>
            </a:r>
            <a:endParaRPr sz="1100" dirty="0">
              <a:latin typeface="Oswald"/>
              <a:ea typeface="Oswald"/>
              <a:cs typeface="Oswald"/>
              <a:sym typeface="Oswald"/>
            </a:endParaRPr>
          </a:p>
          <a:p>
            <a:pPr marL="457200" marR="301752"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Connect non-Anderson approved devices to the Anderson network without permission.</a:t>
            </a:r>
            <a:endParaRPr sz="1100" dirty="0">
              <a:latin typeface="Oswald"/>
              <a:ea typeface="Oswald"/>
              <a:cs typeface="Oswald"/>
              <a:sym typeface="Oswald"/>
            </a:endParaRPr>
          </a:p>
          <a:p>
            <a:pPr marL="457200" marR="301752"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Use electronic resources for commercial, personal purchasing, or illegal purposes,</a:t>
            </a:r>
            <a:endParaRPr sz="1100" dirty="0">
              <a:latin typeface="Oswald"/>
              <a:ea typeface="Oswald"/>
              <a:cs typeface="Oswald"/>
              <a:sym typeface="Oswald"/>
            </a:endParaRPr>
          </a:p>
          <a:p>
            <a:pPr marL="457200" marR="301752"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Use electronic resources and equipment in any other manner that would violate and Anderson School Board policies, or state/federal laws.</a:t>
            </a:r>
            <a:endParaRPr sz="1100" dirty="0">
              <a:latin typeface="Oswald"/>
              <a:ea typeface="Oswald"/>
              <a:cs typeface="Oswald"/>
              <a:sym typeface="Oswald"/>
            </a:endParaRPr>
          </a:p>
          <a:p>
            <a:pPr marL="457200" marR="301752" lvl="0" indent="-298450" algn="l" rtl="0">
              <a:lnSpc>
                <a:spcPct val="100000"/>
              </a:lnSpc>
              <a:spcBef>
                <a:spcPts val="0"/>
              </a:spcBef>
              <a:spcAft>
                <a:spcPts val="0"/>
              </a:spcAft>
              <a:buSzPts val="1100"/>
              <a:buFont typeface="Oswald"/>
              <a:buChar char="●"/>
            </a:pPr>
            <a:r>
              <a:rPr lang="en" sz="1100" dirty="0">
                <a:latin typeface="Oswald"/>
                <a:ea typeface="Oswald"/>
                <a:cs typeface="Oswald"/>
                <a:sym typeface="Oswald"/>
              </a:rPr>
              <a:t>Share user account information or passwords with others.</a:t>
            </a:r>
            <a:endParaRPr sz="1100" dirty="0">
              <a:latin typeface="Oswald"/>
              <a:ea typeface="Oswald"/>
              <a:cs typeface="Oswald"/>
              <a:sym typeface="Oswald"/>
            </a:endParaRPr>
          </a:p>
          <a:p>
            <a:pPr marL="0" marR="301752" lvl="0" indent="0" algn="l" rtl="0">
              <a:lnSpc>
                <a:spcPct val="115000"/>
              </a:lnSpc>
              <a:spcBef>
                <a:spcPts val="1296"/>
              </a:spcBef>
              <a:spcAft>
                <a:spcPts val="0"/>
              </a:spcAft>
              <a:buNone/>
            </a:pPr>
            <a:r>
              <a:rPr lang="en" sz="1100" dirty="0">
                <a:latin typeface="Oswald"/>
                <a:ea typeface="Oswald"/>
                <a:cs typeface="Oswald"/>
                <a:sym typeface="Oswald"/>
              </a:rPr>
              <a:t>Directed Internet Use</a:t>
            </a:r>
            <a:endParaRPr sz="1100" dirty="0">
              <a:latin typeface="Oswald"/>
              <a:ea typeface="Oswald"/>
              <a:cs typeface="Oswald"/>
              <a:sym typeface="Oswald"/>
            </a:endParaRPr>
          </a:p>
          <a:p>
            <a:pPr marL="457200" marR="301752" lvl="0" indent="-298450" algn="l" rtl="0">
              <a:lnSpc>
                <a:spcPct val="115000"/>
              </a:lnSpc>
              <a:spcBef>
                <a:spcPts val="1296"/>
              </a:spcBef>
              <a:spcAft>
                <a:spcPts val="0"/>
              </a:spcAft>
              <a:buSzPts val="1100"/>
              <a:buFont typeface="Oswald"/>
              <a:buChar char="●"/>
            </a:pPr>
            <a:r>
              <a:rPr lang="en" sz="1100" dirty="0">
                <a:latin typeface="Oswald"/>
                <a:ea typeface="Oswald"/>
                <a:cs typeface="Oswald"/>
                <a:sym typeface="Oswald"/>
              </a:rPr>
              <a:t>Requires appropriate adult supervision (Anderson staff member or adult designee must be present to monitor student access to internet).</a:t>
            </a:r>
            <a:endParaRPr sz="1100" dirty="0">
              <a:latin typeface="Oswald"/>
              <a:ea typeface="Oswald"/>
              <a:cs typeface="Oswald"/>
              <a:sym typeface="Oswald"/>
            </a:endParaRPr>
          </a:p>
          <a:p>
            <a:pPr marL="457200" marR="301752" lvl="0" indent="-298450" algn="l" rtl="0">
              <a:lnSpc>
                <a:spcPct val="115000"/>
              </a:lnSpc>
              <a:spcBef>
                <a:spcPts val="0"/>
              </a:spcBef>
              <a:spcAft>
                <a:spcPts val="0"/>
              </a:spcAft>
              <a:buSzPts val="1100"/>
              <a:buFont typeface="Oswald"/>
              <a:buChar char="●"/>
            </a:pPr>
            <a:r>
              <a:rPr lang="en" sz="1100" dirty="0">
                <a:latin typeface="Oswald"/>
                <a:ea typeface="Oswald"/>
                <a:cs typeface="Oswald"/>
                <a:sym typeface="Oswald"/>
              </a:rPr>
              <a:t>Interned use is permitted at all levels and in compliance with the above stated conditions.</a:t>
            </a:r>
            <a:endParaRPr sz="1100" dirty="0">
              <a:latin typeface="Oswald"/>
              <a:ea typeface="Oswald"/>
              <a:cs typeface="Oswald"/>
              <a:sym typeface="Oswald"/>
            </a:endParaRPr>
          </a:p>
          <a:p>
            <a:pPr marL="457200" marR="301752" lvl="0" indent="-298450" algn="l" rtl="0">
              <a:lnSpc>
                <a:spcPct val="115000"/>
              </a:lnSpc>
              <a:spcBef>
                <a:spcPts val="0"/>
              </a:spcBef>
              <a:spcAft>
                <a:spcPts val="0"/>
              </a:spcAft>
              <a:buSzPts val="1100"/>
              <a:buFont typeface="Oswald"/>
              <a:buChar char="●"/>
            </a:pPr>
            <a:r>
              <a:rPr lang="en" sz="1100" dirty="0">
                <a:latin typeface="Oswald"/>
                <a:ea typeface="Oswald"/>
                <a:cs typeface="Oswald"/>
                <a:sym typeface="Oswald"/>
              </a:rPr>
              <a:t>Internet searches will be conducted using Anderson’s recommended search engines, online databases, and websites. </a:t>
            </a:r>
            <a:endParaRPr sz="1100" dirty="0">
              <a:latin typeface="Oswald"/>
              <a:ea typeface="Oswald"/>
              <a:cs typeface="Oswald"/>
              <a:sym typeface="Oswald"/>
            </a:endParaRPr>
          </a:p>
          <a:p>
            <a:pPr marL="0" marR="301752" lvl="0" indent="0" algn="l" rtl="0">
              <a:lnSpc>
                <a:spcPct val="115000"/>
              </a:lnSpc>
              <a:spcBef>
                <a:spcPts val="1296"/>
              </a:spcBef>
              <a:spcAft>
                <a:spcPts val="0"/>
              </a:spcAft>
              <a:buNone/>
            </a:pPr>
            <a:r>
              <a:rPr lang="en" sz="1100" dirty="0">
                <a:latin typeface="Oswald"/>
                <a:ea typeface="Oswald"/>
                <a:cs typeface="Oswald"/>
                <a:sym typeface="Oswald"/>
              </a:rPr>
              <a:t>Consequences for violation of Anderson’s Technology Resources are addressed in District policy.</a:t>
            </a:r>
          </a:p>
          <a:p>
            <a:pPr marL="0" marR="301752" lvl="0" indent="0" algn="l" rtl="0">
              <a:lnSpc>
                <a:spcPct val="115000"/>
              </a:lnSpc>
              <a:spcBef>
                <a:spcPts val="1296"/>
              </a:spcBef>
              <a:spcAft>
                <a:spcPts val="0"/>
              </a:spcAft>
              <a:buNone/>
            </a:pPr>
            <a:r>
              <a:rPr lang="en" sz="1100" dirty="0">
                <a:latin typeface="Oswald"/>
                <a:ea typeface="Oswald"/>
                <a:cs typeface="Oswald"/>
                <a:sym typeface="Oswald"/>
              </a:rPr>
              <a:t>Continued on following page. </a:t>
            </a:r>
            <a:endParaRPr sz="1100" dirty="0">
              <a:latin typeface="Oswald"/>
              <a:ea typeface="Oswald"/>
              <a:cs typeface="Oswald"/>
              <a:sym typeface="Oswald"/>
            </a:endParaRPr>
          </a:p>
        </p:txBody>
      </p:sp>
      <p:pic>
        <p:nvPicPr>
          <p:cNvPr id="2" name="Picture 1" descr="A gold logo with a sword and shield&#10;&#10;Description automatically generated">
            <a:extLst>
              <a:ext uri="{FF2B5EF4-FFF2-40B4-BE49-F238E27FC236}">
                <a16:creationId xmlns:a16="http://schemas.microsoft.com/office/drawing/2014/main" id="{11300D71-988A-2DA5-0E5E-2CBF156D18EB}"/>
              </a:ext>
            </a:extLst>
          </p:cNvPr>
          <p:cNvPicPr>
            <a:picLocks noChangeAspect="1"/>
          </p:cNvPicPr>
          <p:nvPr/>
        </p:nvPicPr>
        <p:blipFill>
          <a:blip r:embed="rId3"/>
          <a:stretch>
            <a:fillRect/>
          </a:stretch>
        </p:blipFill>
        <p:spPr>
          <a:xfrm>
            <a:off x="359596" y="136632"/>
            <a:ext cx="968394" cy="968394"/>
          </a:xfrm>
          <a:prstGeom prst="rect">
            <a:avLst/>
          </a:prstGeom>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326d07d-7b5b-4a41-925d-4a095ad3e4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5BF41978D92241B29F216A9F02BA3A" ma:contentTypeVersion="14" ma:contentTypeDescription="Create a new document." ma:contentTypeScope="" ma:versionID="d406d4f1fd85662295ff2dbce601f309">
  <xsd:schema xmlns:xsd="http://www.w3.org/2001/XMLSchema" xmlns:xs="http://www.w3.org/2001/XMLSchema" xmlns:p="http://schemas.microsoft.com/office/2006/metadata/properties" xmlns:ns3="d326d07d-7b5b-4a41-925d-4a095ad3e47b" xmlns:ns4="66c2aefa-9fcc-4b8a-8b50-d70d59b7ec94" targetNamespace="http://schemas.microsoft.com/office/2006/metadata/properties" ma:root="true" ma:fieldsID="b7fa6d1b422cd23ae55ae0c8bcb2a725" ns3:_="" ns4:_="">
    <xsd:import namespace="d326d07d-7b5b-4a41-925d-4a095ad3e47b"/>
    <xsd:import namespace="66c2aefa-9fcc-4b8a-8b50-d70d59b7ec9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SearchProperties"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26d07d-7b5b-4a41-925d-4a095ad3e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c2aefa-9fcc-4b8a-8b50-d70d59b7ec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096C33-32CB-48F3-BD5A-5C309A70B4E2}">
  <ds:schemaRef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66c2aefa-9fcc-4b8a-8b50-d70d59b7ec94"/>
    <ds:schemaRef ds:uri="d326d07d-7b5b-4a41-925d-4a095ad3e47b"/>
    <ds:schemaRef ds:uri="http://schemas.microsoft.com/office/2006/metadata/properties"/>
  </ds:schemaRefs>
</ds:datastoreItem>
</file>

<file path=customXml/itemProps2.xml><?xml version="1.0" encoding="utf-8"?>
<ds:datastoreItem xmlns:ds="http://schemas.openxmlformats.org/officeDocument/2006/customXml" ds:itemID="{E03BBB1E-8720-46E0-BCD5-D3025658F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26d07d-7b5b-4a41-925d-4a095ad3e47b"/>
    <ds:schemaRef ds:uri="66c2aefa-9fcc-4b8a-8b50-d70d59b7e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4E06D9-44AF-4F25-91BE-86F1025704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54846</TotalTime>
  <Words>8900</Words>
  <Application>Microsoft Office PowerPoint</Application>
  <PresentationFormat>Custom</PresentationFormat>
  <Paragraphs>634</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Cambria</vt:lpstr>
      <vt:lpstr>Arial</vt:lpstr>
      <vt:lpstr>Source Code Pro</vt:lpstr>
      <vt:lpstr>Oswald</vt:lpstr>
      <vt:lpstr>Amatic SC</vt:lpstr>
      <vt:lpstr>Aharoni</vt:lpstr>
      <vt:lpstr>Calibri</vt:lpstr>
      <vt:lpstr>Beach Day</vt:lpstr>
      <vt:lpstr>Anderson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Leslie Fairchild</dc:creator>
  <cp:lastModifiedBy>Leslie Fairchilds</cp:lastModifiedBy>
  <cp:revision>23</cp:revision>
  <cp:lastPrinted>2025-08-05T20:01:23Z</cp:lastPrinted>
  <dcterms:modified xsi:type="dcterms:W3CDTF">2025-09-05T15:54:42Z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0x0101007A5BF41978D92241B29F216A9F02BA3A</vt:lpwstr>
  </property>
</Properties>
</file>